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58" r:id="rId2"/>
    <p:sldId id="651" r:id="rId3"/>
    <p:sldId id="668" r:id="rId4"/>
    <p:sldId id="308" r:id="rId5"/>
    <p:sldId id="520" r:id="rId6"/>
    <p:sldId id="358" r:id="rId7"/>
    <p:sldId id="649" r:id="rId8"/>
    <p:sldId id="353" r:id="rId9"/>
    <p:sldId id="654" r:id="rId10"/>
    <p:sldId id="352" r:id="rId11"/>
    <p:sldId id="366" r:id="rId12"/>
    <p:sldId id="347" r:id="rId13"/>
    <p:sldId id="367" r:id="rId14"/>
    <p:sldId id="656" r:id="rId15"/>
    <p:sldId id="351" r:id="rId16"/>
    <p:sldId id="708" r:id="rId17"/>
    <p:sldId id="709" r:id="rId18"/>
    <p:sldId id="707" r:id="rId19"/>
    <p:sldId id="354" r:id="rId20"/>
    <p:sldId id="356" r:id="rId21"/>
    <p:sldId id="703" r:id="rId22"/>
    <p:sldId id="701" r:id="rId23"/>
    <p:sldId id="702" r:id="rId24"/>
    <p:sldId id="704" r:id="rId25"/>
    <p:sldId id="355" r:id="rId26"/>
    <p:sldId id="705" r:id="rId27"/>
  </p:sldIdLst>
  <p:sldSz cx="10566400" cy="5943600"/>
  <p:notesSz cx="9144000" cy="6858000"/>
  <p:custShowLst>
    <p:custShow name="First Hour Thermoregulation" id="0">
      <p:sldLst/>
    </p:custShow>
    <p:custShow name="Second Hour Thermoregulation" id="1">
      <p:sldLst/>
    </p:custShow>
    <p:custShow name="One-Hour Grand Rounds" id="2">
      <p:sldLst/>
    </p:custShow>
  </p:custShow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3200" kern="1200">
        <a:solidFill>
          <a:schemeClr val="bg2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 userDrawn="1">
          <p15:clr>
            <a:srgbClr val="A4A3A4"/>
          </p15:clr>
        </p15:guide>
        <p15:guide id="2" pos="3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37615"/>
    <a:srgbClr val="F3FFB6"/>
    <a:srgbClr val="FFFFFF"/>
    <a:srgbClr val="F8FFD8"/>
    <a:srgbClr val="F7F7F7"/>
    <a:srgbClr val="029008"/>
    <a:srgbClr val="000000"/>
    <a:srgbClr val="2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/>
    <p:restoredTop sz="96547"/>
  </p:normalViewPr>
  <p:slideViewPr>
    <p:cSldViewPr snapToGrid="0">
      <p:cViewPr varScale="1">
        <p:scale>
          <a:sx n="148" d="100"/>
          <a:sy n="148" d="100"/>
        </p:scale>
        <p:origin x="488" y="184"/>
      </p:cViewPr>
      <p:guideLst>
        <p:guide orient="horz" pos="1872"/>
        <p:guide pos="3328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88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17-06-01T21:35:26.407"/>
    </inkml:context>
    <inkml:brush xml:id="br0">
      <inkml:brushProperty name="width" value="0.4" units="cm"/>
      <inkml:brushProperty name="height" value="0.8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8088 1762 0,'0'0'16,"0"0"-16,0 0 15,0 0 1,0 0-16,0 0 31,0-10-31,-12 0 16,0-11-16,0-20 16,-13 1-1,1 0-15,1-11 16,-15-9-1,-23-22-15,0 1 16,-12 10-16,-26-21 0,2 21 16,-13-10-1,-37-20-15,0 10 16,-35-11 0,-14 11-16,-24 0 15,12 10-15,-12-11 31,-24 11-31,-13 10 16,-11 11-16,-38-2 16,37 21-1,-37 22-15,-10-2 16,-15 11 0,13 20-16,0 11 15,13 9-15,37 11 16,-38 10-16,24 19 15,38 12 1,12 18-16,12 3 16,12 18-16,1 20 15,36-8 1,-1 19-16,26 21 0,24-22 16,12 32-1,36 10-15,13-21 16,12 41-16,37-20 15,12 30 1,25-10-16,11 0 31,14 0-31,22-31 16,25 31-16,15-20 16,-3-1-1,37 2-15,13-32 16,37 9-1,-13-18-15,50-11 16,-1-30-16,37-11 16,-12-20-16,23-10 15,26-21-15,-12-19 16,11-11 0,24-30-16,14 0 15,-13-31 1,12-18-1,-36-3-15,11-9 16,0 1 0,-35-12-16,-14-19 15,14-21-15,-38 21 16,-11-12 0,-13-18-16,-25-11 15,0 10-15,-24-10 16,-36-20-16,-24 20 15,-27-21 1,-22 2-16,-26 19 16,-23-31-16,-13 1 15,-26 30 1,-22-31-16,-39-10 16,3 42-16,-38-1 15,-12 0-15,-13 10 16,-49 21-1,1 18-15,-61 3 16,-2 29 0,-34 21-1,-2 29-15,-72 51 16,23 22 0,13 19-16,13 31 15,-26 30-15,49-1 16,27 2-1,59-12-15,23 1 16,52-20-16,22-1 16,27 10-16,35 2 15,73-63 1,-24-60-16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7588" y="514350"/>
            <a:ext cx="4570412" cy="2571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21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0C527CB0-763E-3145-913A-C7A0F467241C}" type="slidenum">
              <a:rPr lang="en-US" altLang="x-none" sz="1200">
                <a:solidFill>
                  <a:srgbClr val="000000"/>
                </a:solidFill>
                <a:latin typeface="Arial" charset="0"/>
              </a:rPr>
              <a:pPr/>
              <a:t>12</a:t>
            </a:fld>
            <a:endParaRPr lang="en-US" altLang="x-none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46" tIns="46223" rIns="92446" bIns="46223" anchor="ctr"/>
          <a:lstStyle>
            <a:lvl1pPr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/>
            <a:fld id="{277CF00A-6986-C84B-88B7-FDECED2FCE2C}" type="slidenum">
              <a:rPr lang="en-US" altLang="x-none" sz="1000">
                <a:solidFill>
                  <a:srgbClr val="000000"/>
                </a:solidFill>
                <a:latin typeface="Arial" charset="0"/>
              </a:rPr>
              <a:pPr algn="r"/>
              <a:t>12</a:t>
            </a:fld>
            <a:endParaRPr lang="en-US" altLang="x-none" sz="10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x-none" dirty="0">
                <a:ea typeface="ＭＳ Ｐゴシック" charset="-128"/>
              </a:rPr>
              <a:t>Average </a:t>
            </a:r>
            <a:r>
              <a:rPr lang="de-DE" altLang="x-none" dirty="0" err="1">
                <a:ea typeface="ＭＳ Ｐゴシック" charset="-128"/>
              </a:rPr>
              <a:t>minutes</a:t>
            </a:r>
            <a:r>
              <a:rPr lang="de-DE" altLang="x-none" dirty="0">
                <a:ea typeface="ＭＳ Ｐゴシック" charset="-128"/>
              </a:rPr>
              <a:t>/</a:t>
            </a:r>
            <a:r>
              <a:rPr lang="de-DE" altLang="x-none" dirty="0" err="1">
                <a:ea typeface="ＭＳ Ｐゴシック" charset="-128"/>
              </a:rPr>
              <a:t>hour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of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hypoxemia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for</a:t>
            </a:r>
            <a:r>
              <a:rPr lang="de-DE" altLang="x-none" dirty="0">
                <a:ea typeface="ＭＳ Ｐゴシック" charset="-128"/>
              </a:rPr>
              <a:t> 48 </a:t>
            </a:r>
            <a:r>
              <a:rPr lang="de-DE" altLang="x-none" dirty="0" err="1">
                <a:ea typeface="ＭＳ Ｐゴシック" charset="-128"/>
              </a:rPr>
              <a:t>hour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period</a:t>
            </a:r>
            <a:r>
              <a:rPr lang="de-DE" altLang="x-none" dirty="0">
                <a:ea typeface="ＭＳ Ｐゴシック" charset="-128"/>
              </a:rPr>
              <a:t> – </a:t>
            </a:r>
          </a:p>
          <a:p>
            <a:pPr eaLnBrk="1" hangingPunct="1">
              <a:spcBef>
                <a:spcPct val="0"/>
              </a:spcBef>
            </a:pPr>
            <a:endParaRPr lang="de-DE" altLang="x-none" dirty="0">
              <a:ea typeface="ＭＳ Ｐゴシック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Twenty-one percent (95% confidence interval, 18%–24%] of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patients averaged at least 10 minutes per hour with raw Spo2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values &lt;90%, and 8% (6%–10%) of patients averaged at least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20 minutes per hour. Likewise, approximately 8% (6%–10%)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of patients averaged at least 5 minutes per hour with raw Spo2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&lt;85%</a:t>
            </a:r>
          </a:p>
          <a:p>
            <a:pPr eaLnBrk="1" hangingPunct="1">
              <a:spcBef>
                <a:spcPct val="0"/>
              </a:spcBef>
            </a:pPr>
            <a:endParaRPr lang="de-DE" altLang="x-none" dirty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fld id="{CC403BD4-D756-2A48-82FE-6A5F67DF99E4}" type="slidenum">
              <a:rPr lang="en-US" altLang="x-none" sz="1200">
                <a:solidFill>
                  <a:srgbClr val="000000"/>
                </a:solidFill>
                <a:latin typeface="Arial" charset="0"/>
              </a:rPr>
              <a:pPr/>
              <a:t>13</a:t>
            </a:fld>
            <a:endParaRPr lang="en-US" altLang="x-none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446" tIns="46223" rIns="92446" bIns="46223" anchor="ctr"/>
          <a:lstStyle>
            <a:lvl1pPr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 defTabSz="923925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/>
            <a:fld id="{B40B37F8-7D76-DC47-BE22-FD642C50F2F9}" type="slidenum">
              <a:rPr lang="en-US" altLang="x-none" sz="1000">
                <a:solidFill>
                  <a:srgbClr val="000000"/>
                </a:solidFill>
                <a:latin typeface="Arial" charset="0"/>
              </a:rPr>
              <a:pPr algn="r"/>
              <a:t>13</a:t>
            </a:fld>
            <a:endParaRPr lang="en-US" altLang="x-none" sz="1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x-none" dirty="0" err="1">
                <a:ea typeface="ＭＳ Ｐゴシック" charset="-128"/>
              </a:rPr>
              <a:t>anything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that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we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can</a:t>
            </a:r>
            <a:r>
              <a:rPr lang="de-DE" altLang="x-none" dirty="0">
                <a:ea typeface="ＭＳ Ｐゴシック" charset="-128"/>
              </a:rPr>
              <a:t> do </a:t>
            </a:r>
            <a:r>
              <a:rPr lang="de-DE" altLang="x-none" dirty="0" err="1">
                <a:ea typeface="ＭＳ Ｐゴシック" charset="-128"/>
              </a:rPr>
              <a:t>to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limit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the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amount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of</a:t>
            </a:r>
            <a:r>
              <a:rPr lang="de-DE" altLang="x-none" dirty="0">
                <a:ea typeface="ＭＳ Ｐゴシック" charset="-128"/>
              </a:rPr>
              <a:t> </a:t>
            </a:r>
            <a:r>
              <a:rPr lang="de-DE" altLang="x-none" dirty="0" err="1">
                <a:ea typeface="ＭＳ Ｐゴシック" charset="-128"/>
              </a:rPr>
              <a:t>hypoxemia</a:t>
            </a:r>
            <a:endParaRPr lang="de-DE" altLang="x-none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endParaRPr lang="de-DE" altLang="x-none" dirty="0">
              <a:ea typeface="ＭＳ Ｐゴシック" charset="-128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prolonged hypoxemic episodes were common, according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to a threshold of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Spo2 &lt;90%, 37% (34%–40%) of patients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had at least 1 episode lasting an hour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or more, while 11%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(9%–13%) experienced at least 1 episode lasting 6 hours 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more. Severely hypoxemic episodes, those &lt;80% for at least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30 minutes, were observed in 3% (2%–4%) of patients (Fig. 5).</a:t>
            </a:r>
          </a:p>
          <a:p>
            <a:pPr eaLnBrk="1" hangingPunct="1">
              <a:spcBef>
                <a:spcPct val="0"/>
              </a:spcBef>
            </a:pPr>
            <a:endParaRPr lang="de-DE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0922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considered recorded times as approximate and used a 10-minute window before and after recorded time in our analyses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why nurses missed hypoxemia – happen b/w 4 hours or nurses wake patients</a:t>
            </a:r>
          </a:p>
          <a:p>
            <a:r>
              <a:rPr lang="en-US" dirty="0"/>
              <a:t>Happen in between nursing assessments</a:t>
            </a:r>
          </a:p>
          <a:p>
            <a:r>
              <a:rPr lang="en-US" dirty="0"/>
              <a:t>Additional support for continuous monitoring</a:t>
            </a:r>
          </a:p>
          <a:p>
            <a:endParaRPr lang="en-US" dirty="0"/>
          </a:p>
          <a:p>
            <a:r>
              <a:rPr lang="en-US" dirty="0"/>
              <a:t>Typically vital signs taken in 4-8 hour intervals – or even longer at some hospitals</a:t>
            </a:r>
          </a:p>
          <a:p>
            <a:r>
              <a:rPr lang="en-US" dirty="0"/>
              <a:t>Unchanged for half a century – nobody over 60, relatively small operations, week or long postoperative stay</a:t>
            </a:r>
          </a:p>
          <a:p>
            <a:r>
              <a:rPr lang="en-US" dirty="0"/>
              <a:t>Have not been updated</a:t>
            </a:r>
          </a:p>
          <a:p>
            <a:r>
              <a:rPr lang="en-US" dirty="0"/>
              <a:t>Interesting to characterize continuous monitoring</a:t>
            </a:r>
          </a:p>
        </p:txBody>
      </p:sp>
    </p:spTree>
    <p:extLst>
      <p:ext uri="{BB962C8B-B14F-4D97-AF65-F5344CB8AC3E}">
        <p14:creationId xmlns:p14="http://schemas.microsoft.com/office/powerpoint/2010/main" val="283251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4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studies – before and after as well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Bellomo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R, Ackerman M, Bailey M, Beale R, Clancy 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Danesh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V,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Hvarfner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A,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Jimenez E, Konrad 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Lecardo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M, et al. A controlled trial of electronic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automated advisory vital signs monitoring in general hospital wards. Crit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Care Med. 2012;40(8):2349–61.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Subbe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CP, Duller B,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Bellomo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R. Effect of an automated notification system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for deteriorating ward patients on clinical outcomes. Crit Care. 2017;21(1):52.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Helvetica" charset="0"/>
              <a:ea typeface="ＭＳ Ｐゴシック" charset="0"/>
              <a:cs typeface="ＭＳ Ｐゴシック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Brown H, Terrence J, Vasquez P, Bates DW,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Zimlichman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E. Continuous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monitoring in an inpatient medical-surgical unit: a controlled clinical trial.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Am J Med. 2014;127(3):226–32.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43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Helvetic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8156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Factor of a 100 reduction in the next century, and another factor of 100 since the French Society of Anesthesia founded in 1934. (Or factor of 10 since FAER founded in 1986.)</a:t>
            </a:r>
          </a:p>
          <a:p>
            <a:endParaRPr lang="x-none" altLang="x-none">
              <a:latin typeface="Helvetica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7707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“Myocardial Injury after Non-cardiac Surgery” = MINS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12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287588" y="514350"/>
            <a:ext cx="4570412" cy="2571750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“Myocardial Injury after Non-cardiac Surgery” = MINS</a:t>
            </a:r>
          </a:p>
          <a:p>
            <a:endParaRPr lang="en-US" altLang="x-none" dirty="0">
              <a:ea typeface="ＭＳ Ｐゴシック" charset="-128"/>
            </a:endParaRPr>
          </a:p>
          <a:p>
            <a:pPr algn="l"/>
            <a:r>
              <a:rPr lang="en-US" altLang="x-none" sz="1200" dirty="0">
                <a:solidFill>
                  <a:srgbClr val="FFFF00"/>
                </a:solidFill>
                <a:latin typeface="Times" charset="0"/>
              </a:rPr>
              <a:t>Anderson </a:t>
            </a:r>
            <a:r>
              <a:rPr lang="en-US" altLang="x-none" sz="1200" i="0" dirty="0">
                <a:solidFill>
                  <a:srgbClr val="FFFF00"/>
                </a:solidFill>
                <a:latin typeface="Times" charset="0"/>
              </a:rPr>
              <a:t>et al</a:t>
            </a:r>
            <a:r>
              <a:rPr lang="en-US" altLang="x-none" sz="1200" dirty="0">
                <a:solidFill>
                  <a:srgbClr val="FFFF00"/>
                </a:solidFill>
                <a:latin typeface="Times" charset="0"/>
              </a:rPr>
              <a:t>, Resuscitation 2016</a:t>
            </a:r>
          </a:p>
          <a:p>
            <a:pPr algn="l"/>
            <a:r>
              <a:rPr lang="en-US" altLang="x-none" sz="1200" dirty="0" err="1">
                <a:solidFill>
                  <a:srgbClr val="FFFF00"/>
                </a:solidFill>
                <a:latin typeface="Times" charset="0"/>
              </a:rPr>
              <a:t>Perman</a:t>
            </a:r>
            <a:r>
              <a:rPr lang="en-US" altLang="x-none" sz="1200" dirty="0">
                <a:solidFill>
                  <a:srgbClr val="FFFF00"/>
                </a:solidFill>
                <a:latin typeface="Times" charset="0"/>
              </a:rPr>
              <a:t>, J Am Heart Assoc 2016</a:t>
            </a:r>
          </a:p>
          <a:p>
            <a:r>
              <a:rPr lang="en-US" altLang="x-none" dirty="0">
                <a:ea typeface="ＭＳ Ｐゴシック" charset="-128"/>
              </a:rPr>
              <a:t>Khan et al, J Gen Intern Med. 20016</a:t>
            </a:r>
          </a:p>
        </p:txBody>
      </p:sp>
    </p:spTree>
    <p:extLst>
      <p:ext uri="{BB962C8B-B14F-4D97-AF65-F5344CB8AC3E}">
        <p14:creationId xmlns:p14="http://schemas.microsoft.com/office/powerpoint/2010/main" val="1933352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357 acute pain malpractice claims that occurred between 1990 and 2009 – 92 judged as respiratory depression</a:t>
            </a:r>
          </a:p>
        </p:txBody>
      </p:sp>
    </p:spTree>
    <p:extLst>
      <p:ext uri="{BB962C8B-B14F-4D97-AF65-F5344CB8AC3E}">
        <p14:creationId xmlns:p14="http://schemas.microsoft.com/office/powerpoint/2010/main" val="58662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Khanna et al 2020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respiratory depression episode was defined as respiratory rate ≤5 breaths/min (bpm), oxygen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saturation ≤85%, or end-tidal carbon dioxide ≤15 or ≥60 mm Hg for ≥3 minutes; apnea episode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lasting &gt;30 seconds; or any respiratory opioid-related adverse event.</a:t>
            </a:r>
          </a:p>
          <a:p>
            <a:endParaRPr lang="en-US" dirty="0"/>
          </a:p>
          <a:p>
            <a:r>
              <a:rPr lang="en-US" dirty="0"/>
              <a:t>Intermediate risk – sensitivity .86, specificity, .39</a:t>
            </a:r>
          </a:p>
          <a:p>
            <a:r>
              <a:rPr lang="en-US" dirty="0"/>
              <a:t>High risk – sensitivity .52, specificity .77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 coughing fit/bronchospasm, not necessarily clinically relevant</a:t>
            </a:r>
          </a:p>
          <a:p>
            <a:endParaRPr lang="en-US" dirty="0"/>
          </a:p>
          <a:p>
            <a:r>
              <a:rPr lang="en-US" dirty="0"/>
              <a:t>Conclusion – cannot reliably predict risk in individuals. Not a great predictive tool, but could be useful at a population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13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stop-bang score – sleep apnea propensity score</a:t>
            </a:r>
          </a:p>
          <a:p>
            <a:endParaRPr lang="en-US" dirty="0"/>
          </a:p>
          <a:p>
            <a:r>
              <a:rPr lang="en-US" dirty="0"/>
              <a:t>Boxplot of Area under SpO2 of 90% per h for each STOP-BANG score category. No significant association was found between the STOP-BANG score and the median area under SpO2 of 90% per h, with a multivariable slope coefficient of 0.002 (95% CI: −0.01, 0.01; P=0.76) %-h for a unit increase in the score.</a:t>
            </a:r>
          </a:p>
          <a:p>
            <a:endParaRPr lang="en-US" dirty="0"/>
          </a:p>
          <a:p>
            <a:r>
              <a:rPr lang="en-US" dirty="0"/>
              <a:t>we proposed our hypothesis that higher STOP-BANG scores (more predictive of OSA), would also predict worse desaturation in OSA patients postoperatively</a:t>
            </a:r>
          </a:p>
        </p:txBody>
      </p:sp>
    </p:spTree>
    <p:extLst>
      <p:ext uri="{BB962C8B-B14F-4D97-AF65-F5344CB8AC3E}">
        <p14:creationId xmlns:p14="http://schemas.microsoft.com/office/powerpoint/2010/main" val="2063981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patients &gt;45 years old for up to 48 hours after noncardiac surgery in 1250 patients from Cleveland Clinic Main Campus and 250 patients from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Juravinski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Helvetica" charset="0"/>
                <a:ea typeface="ＭＳ Ｐゴシック" charset="0"/>
                <a:cs typeface="ＭＳ Ｐゴシック" charset="0"/>
              </a:rPr>
              <a:t> Hospital.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instantaneous measurements – distribution of saturations at function of time after surgery</a:t>
            </a:r>
          </a:p>
          <a:p>
            <a:endParaRPr lang="en-US" dirty="0"/>
          </a:p>
          <a:p>
            <a:r>
              <a:rPr lang="en-US" dirty="0"/>
              <a:t>Healthy patients attrition bias – </a:t>
            </a:r>
          </a:p>
          <a:p>
            <a:r>
              <a:rPr lang="en-US" dirty="0"/>
              <a:t>Individuals getting better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37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889" y="1846263"/>
            <a:ext cx="8980625" cy="1274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5776" y="3368675"/>
            <a:ext cx="7394849" cy="1517650"/>
          </a:xfrm>
        </p:spPr>
        <p:txBody>
          <a:bodyPr/>
          <a:lstStyle>
            <a:lvl1pPr marL="0" indent="0" algn="ctr">
              <a:buNone/>
              <a:defRPr/>
            </a:lvl1pPr>
            <a:lvl2pPr marL="587045" indent="0" algn="ctr">
              <a:buNone/>
              <a:defRPr/>
            </a:lvl2pPr>
            <a:lvl3pPr marL="1174090" indent="0" algn="ctr">
              <a:buNone/>
              <a:defRPr/>
            </a:lvl3pPr>
            <a:lvl4pPr marL="1761134" indent="0" algn="ctr">
              <a:buNone/>
              <a:defRPr/>
            </a:lvl4pPr>
            <a:lvl5pPr marL="2348179" indent="0" algn="ctr">
              <a:buNone/>
              <a:defRPr/>
            </a:lvl5pPr>
            <a:lvl6pPr marL="2935224" indent="0" algn="ctr">
              <a:buNone/>
              <a:defRPr/>
            </a:lvl6pPr>
            <a:lvl7pPr marL="3522269" indent="0" algn="ctr">
              <a:buNone/>
              <a:defRPr/>
            </a:lvl7pPr>
            <a:lvl8pPr marL="4109314" indent="0" algn="ctr">
              <a:buNone/>
              <a:defRPr/>
            </a:lvl8pPr>
            <a:lvl9pPr marL="469635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721043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486903"/>
      </p:ext>
    </p:extLst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12571" y="0"/>
            <a:ext cx="2637523" cy="5900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0"/>
            <a:ext cx="7716896" cy="5900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536755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50094" cy="742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01790" y="992188"/>
            <a:ext cx="10283080" cy="4908550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824081"/>
      </p:ext>
    </p:extLst>
  </p:cSld>
  <p:clrMapOvr>
    <a:masterClrMapping/>
  </p:clrMapOvr>
  <p:transition spd="slow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2768061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692" y="3819526"/>
            <a:ext cx="8980625" cy="1179513"/>
          </a:xfrm>
        </p:spPr>
        <p:txBody>
          <a:bodyPr anchor="t"/>
          <a:lstStyle>
            <a:lvl1pPr algn="l">
              <a:defRPr sz="513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692" y="2519363"/>
            <a:ext cx="8980625" cy="1300162"/>
          </a:xfrm>
        </p:spPr>
        <p:txBody>
          <a:bodyPr anchor="b"/>
          <a:lstStyle>
            <a:lvl1pPr marL="0" indent="0">
              <a:buNone/>
              <a:defRPr sz="2568"/>
            </a:lvl1pPr>
            <a:lvl2pPr marL="587045" indent="0">
              <a:buNone/>
              <a:defRPr sz="2311"/>
            </a:lvl2pPr>
            <a:lvl3pPr marL="1174090" indent="0">
              <a:buNone/>
              <a:defRPr sz="2054"/>
            </a:lvl3pPr>
            <a:lvl4pPr marL="1761134" indent="0">
              <a:buNone/>
              <a:defRPr sz="1798"/>
            </a:lvl4pPr>
            <a:lvl5pPr marL="2348179" indent="0">
              <a:buNone/>
              <a:defRPr sz="1798"/>
            </a:lvl5pPr>
            <a:lvl6pPr marL="2935224" indent="0">
              <a:buNone/>
              <a:defRPr sz="1798"/>
            </a:lvl6pPr>
            <a:lvl7pPr marL="3522269" indent="0">
              <a:buNone/>
              <a:defRPr sz="1798"/>
            </a:lvl7pPr>
            <a:lvl8pPr marL="4109314" indent="0">
              <a:buNone/>
              <a:defRPr sz="1798"/>
            </a:lvl8pPr>
            <a:lvl9pPr marL="4696358" indent="0">
              <a:buNone/>
              <a:defRPr sz="17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919727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790" y="992188"/>
            <a:ext cx="5042684" cy="4908550"/>
          </a:xfrm>
        </p:spPr>
        <p:txBody>
          <a:bodyPr/>
          <a:lstStyle>
            <a:lvl1pPr>
              <a:defRPr sz="3595"/>
            </a:lvl1pPr>
            <a:lvl2pPr>
              <a:defRPr sz="3082"/>
            </a:lvl2pPr>
            <a:lvl3pPr>
              <a:defRPr sz="2568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0147" y="992188"/>
            <a:ext cx="5044722" cy="4908550"/>
          </a:xfrm>
        </p:spPr>
        <p:txBody>
          <a:bodyPr/>
          <a:lstStyle>
            <a:lvl1pPr>
              <a:defRPr sz="3595"/>
            </a:lvl1pPr>
            <a:lvl2pPr>
              <a:defRPr sz="3082"/>
            </a:lvl2pPr>
            <a:lvl3pPr>
              <a:defRPr sz="2568"/>
            </a:lvl3pPr>
            <a:lvl4pPr>
              <a:defRPr sz="2311"/>
            </a:lvl4pPr>
            <a:lvl5pPr>
              <a:defRPr sz="2311"/>
            </a:lvl5pPr>
            <a:lvl6pPr>
              <a:defRPr sz="2311"/>
            </a:lvl6pPr>
            <a:lvl7pPr>
              <a:defRPr sz="2311"/>
            </a:lvl7pPr>
            <a:lvl8pPr>
              <a:defRPr sz="2311"/>
            </a:lvl8pPr>
            <a:lvl9pPr>
              <a:defRPr sz="23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3695425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14" y="238125"/>
            <a:ext cx="9510575" cy="99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7913" y="1330325"/>
            <a:ext cx="4669680" cy="554038"/>
          </a:xfrm>
        </p:spPr>
        <p:txBody>
          <a:bodyPr anchor="b"/>
          <a:lstStyle>
            <a:lvl1pPr marL="0" indent="0">
              <a:buNone/>
              <a:defRPr sz="3082" b="1"/>
            </a:lvl1pPr>
            <a:lvl2pPr marL="587045" indent="0">
              <a:buNone/>
              <a:defRPr sz="2568" b="1"/>
            </a:lvl2pPr>
            <a:lvl3pPr marL="1174090" indent="0">
              <a:buNone/>
              <a:defRPr sz="2311" b="1"/>
            </a:lvl3pPr>
            <a:lvl4pPr marL="1761134" indent="0">
              <a:buNone/>
              <a:defRPr sz="2054" b="1"/>
            </a:lvl4pPr>
            <a:lvl5pPr marL="2348179" indent="0">
              <a:buNone/>
              <a:defRPr sz="2054" b="1"/>
            </a:lvl5pPr>
            <a:lvl6pPr marL="2935224" indent="0">
              <a:buNone/>
              <a:defRPr sz="2054" b="1"/>
            </a:lvl6pPr>
            <a:lvl7pPr marL="3522269" indent="0">
              <a:buNone/>
              <a:defRPr sz="2054" b="1"/>
            </a:lvl7pPr>
            <a:lvl8pPr marL="4109314" indent="0">
              <a:buNone/>
              <a:defRPr sz="2054" b="1"/>
            </a:lvl8pPr>
            <a:lvl9pPr marL="4696358" indent="0">
              <a:buNone/>
              <a:defRPr sz="20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913" y="1884363"/>
            <a:ext cx="4669680" cy="3424237"/>
          </a:xfrm>
        </p:spPr>
        <p:txBody>
          <a:bodyPr/>
          <a:lstStyle>
            <a:lvl1pPr>
              <a:defRPr sz="3082"/>
            </a:lvl1pPr>
            <a:lvl2pPr>
              <a:defRPr sz="2568"/>
            </a:lvl2pPr>
            <a:lvl3pPr>
              <a:defRPr sz="2311"/>
            </a:lvl3pPr>
            <a:lvl4pPr>
              <a:defRPr sz="2054"/>
            </a:lvl4pPr>
            <a:lvl5pPr>
              <a:defRPr sz="2054"/>
            </a:lvl5pPr>
            <a:lvl6pPr>
              <a:defRPr sz="2054"/>
            </a:lvl6pPr>
            <a:lvl7pPr>
              <a:defRPr sz="2054"/>
            </a:lvl7pPr>
            <a:lvl8pPr>
              <a:defRPr sz="2054"/>
            </a:lvl8pPr>
            <a:lvl9pPr>
              <a:defRPr sz="20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66770" y="1330325"/>
            <a:ext cx="4671719" cy="554038"/>
          </a:xfrm>
        </p:spPr>
        <p:txBody>
          <a:bodyPr anchor="b"/>
          <a:lstStyle>
            <a:lvl1pPr marL="0" indent="0">
              <a:buNone/>
              <a:defRPr sz="3082" b="1"/>
            </a:lvl1pPr>
            <a:lvl2pPr marL="587045" indent="0">
              <a:buNone/>
              <a:defRPr sz="2568" b="1"/>
            </a:lvl2pPr>
            <a:lvl3pPr marL="1174090" indent="0">
              <a:buNone/>
              <a:defRPr sz="2311" b="1"/>
            </a:lvl3pPr>
            <a:lvl4pPr marL="1761134" indent="0">
              <a:buNone/>
              <a:defRPr sz="2054" b="1"/>
            </a:lvl4pPr>
            <a:lvl5pPr marL="2348179" indent="0">
              <a:buNone/>
              <a:defRPr sz="2054" b="1"/>
            </a:lvl5pPr>
            <a:lvl6pPr marL="2935224" indent="0">
              <a:buNone/>
              <a:defRPr sz="2054" b="1"/>
            </a:lvl6pPr>
            <a:lvl7pPr marL="3522269" indent="0">
              <a:buNone/>
              <a:defRPr sz="2054" b="1"/>
            </a:lvl7pPr>
            <a:lvl8pPr marL="4109314" indent="0">
              <a:buNone/>
              <a:defRPr sz="2054" b="1"/>
            </a:lvl8pPr>
            <a:lvl9pPr marL="4696358" indent="0">
              <a:buNone/>
              <a:defRPr sz="205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66770" y="1884363"/>
            <a:ext cx="4671719" cy="3424237"/>
          </a:xfrm>
        </p:spPr>
        <p:txBody>
          <a:bodyPr/>
          <a:lstStyle>
            <a:lvl1pPr>
              <a:defRPr sz="3082"/>
            </a:lvl1pPr>
            <a:lvl2pPr>
              <a:defRPr sz="2568"/>
            </a:lvl2pPr>
            <a:lvl3pPr>
              <a:defRPr sz="2311"/>
            </a:lvl3pPr>
            <a:lvl4pPr>
              <a:defRPr sz="2054"/>
            </a:lvl4pPr>
            <a:lvl5pPr>
              <a:defRPr sz="2054"/>
            </a:lvl5pPr>
            <a:lvl6pPr>
              <a:defRPr sz="2054"/>
            </a:lvl6pPr>
            <a:lvl7pPr>
              <a:defRPr sz="2054"/>
            </a:lvl7pPr>
            <a:lvl8pPr>
              <a:defRPr sz="2054"/>
            </a:lvl8pPr>
            <a:lvl9pPr>
              <a:defRPr sz="20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107124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1074333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545443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14" y="236539"/>
            <a:ext cx="3477291" cy="1006475"/>
          </a:xfrm>
        </p:spPr>
        <p:txBody>
          <a:bodyPr/>
          <a:lstStyle>
            <a:lvl1pPr algn="l">
              <a:defRPr sz="25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1578" y="236538"/>
            <a:ext cx="5906911" cy="5072062"/>
          </a:xfrm>
        </p:spPr>
        <p:txBody>
          <a:bodyPr/>
          <a:lstStyle>
            <a:lvl1pPr>
              <a:defRPr sz="4109"/>
            </a:lvl1pPr>
            <a:lvl2pPr>
              <a:defRPr sz="3595"/>
            </a:lvl2pPr>
            <a:lvl3pPr>
              <a:defRPr sz="3082"/>
            </a:lvl3pPr>
            <a:lvl4pPr>
              <a:defRPr sz="2568"/>
            </a:lvl4pPr>
            <a:lvl5pPr>
              <a:defRPr sz="2568"/>
            </a:lvl5pPr>
            <a:lvl6pPr>
              <a:defRPr sz="2568"/>
            </a:lvl6pPr>
            <a:lvl7pPr>
              <a:defRPr sz="2568"/>
            </a:lvl7pPr>
            <a:lvl8pPr>
              <a:defRPr sz="2568"/>
            </a:lvl8pPr>
            <a:lvl9pPr>
              <a:defRPr sz="25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914" y="1243014"/>
            <a:ext cx="3477291" cy="4065587"/>
          </a:xfrm>
        </p:spPr>
        <p:txBody>
          <a:bodyPr/>
          <a:lstStyle>
            <a:lvl1pPr marL="0" indent="0">
              <a:buNone/>
              <a:defRPr sz="1798"/>
            </a:lvl1pPr>
            <a:lvl2pPr marL="587045" indent="0">
              <a:buNone/>
              <a:defRPr sz="1541"/>
            </a:lvl2pPr>
            <a:lvl3pPr marL="1174090" indent="0">
              <a:buNone/>
              <a:defRPr sz="1284"/>
            </a:lvl3pPr>
            <a:lvl4pPr marL="1761134" indent="0">
              <a:buNone/>
              <a:defRPr sz="1156"/>
            </a:lvl4pPr>
            <a:lvl5pPr marL="2348179" indent="0">
              <a:buNone/>
              <a:defRPr sz="1156"/>
            </a:lvl5pPr>
            <a:lvl6pPr marL="2935224" indent="0">
              <a:buNone/>
              <a:defRPr sz="1156"/>
            </a:lvl6pPr>
            <a:lvl7pPr marL="3522269" indent="0">
              <a:buNone/>
              <a:defRPr sz="1156"/>
            </a:lvl7pPr>
            <a:lvl8pPr marL="4109314" indent="0">
              <a:buNone/>
              <a:defRPr sz="1156"/>
            </a:lvl8pPr>
            <a:lvl9pPr marL="4696358" indent="0">
              <a:buNone/>
              <a:defRPr sz="11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22803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884" y="4160839"/>
            <a:ext cx="6341064" cy="490537"/>
          </a:xfrm>
        </p:spPr>
        <p:txBody>
          <a:bodyPr/>
          <a:lstStyle>
            <a:lvl1pPr algn="l">
              <a:defRPr sz="256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0884" y="531814"/>
            <a:ext cx="6341064" cy="3565525"/>
          </a:xfrm>
        </p:spPr>
        <p:txBody>
          <a:bodyPr/>
          <a:lstStyle>
            <a:lvl1pPr marL="0" indent="0">
              <a:buNone/>
              <a:defRPr sz="4109"/>
            </a:lvl1pPr>
            <a:lvl2pPr marL="587045" indent="0">
              <a:buNone/>
              <a:defRPr sz="3595"/>
            </a:lvl2pPr>
            <a:lvl3pPr marL="1174090" indent="0">
              <a:buNone/>
              <a:defRPr sz="3082"/>
            </a:lvl3pPr>
            <a:lvl4pPr marL="1761134" indent="0">
              <a:buNone/>
              <a:defRPr sz="2568"/>
            </a:lvl4pPr>
            <a:lvl5pPr marL="2348179" indent="0">
              <a:buNone/>
              <a:defRPr sz="2568"/>
            </a:lvl5pPr>
            <a:lvl6pPr marL="2935224" indent="0">
              <a:buNone/>
              <a:defRPr sz="2568"/>
            </a:lvl6pPr>
            <a:lvl7pPr marL="3522269" indent="0">
              <a:buNone/>
              <a:defRPr sz="2568"/>
            </a:lvl7pPr>
            <a:lvl8pPr marL="4109314" indent="0">
              <a:buNone/>
              <a:defRPr sz="2568"/>
            </a:lvl8pPr>
            <a:lvl9pPr marL="4696358" indent="0">
              <a:buNone/>
              <a:defRPr sz="2568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0884" y="4651375"/>
            <a:ext cx="6341064" cy="698500"/>
          </a:xfrm>
        </p:spPr>
        <p:txBody>
          <a:bodyPr/>
          <a:lstStyle>
            <a:lvl1pPr marL="0" indent="0">
              <a:buNone/>
              <a:defRPr sz="1798"/>
            </a:lvl1pPr>
            <a:lvl2pPr marL="587045" indent="0">
              <a:buNone/>
              <a:defRPr sz="1541"/>
            </a:lvl2pPr>
            <a:lvl3pPr marL="1174090" indent="0">
              <a:buNone/>
              <a:defRPr sz="1284"/>
            </a:lvl3pPr>
            <a:lvl4pPr marL="1761134" indent="0">
              <a:buNone/>
              <a:defRPr sz="1156"/>
            </a:lvl4pPr>
            <a:lvl5pPr marL="2348179" indent="0">
              <a:buNone/>
              <a:defRPr sz="1156"/>
            </a:lvl5pPr>
            <a:lvl6pPr marL="2935224" indent="0">
              <a:buNone/>
              <a:defRPr sz="1156"/>
            </a:lvl6pPr>
            <a:lvl7pPr marL="3522269" indent="0">
              <a:buNone/>
              <a:defRPr sz="1156"/>
            </a:lvl7pPr>
            <a:lvl8pPr marL="4109314" indent="0">
              <a:buNone/>
              <a:defRPr sz="1156"/>
            </a:lvl8pPr>
            <a:lvl9pPr marL="4696358" indent="0">
              <a:buNone/>
              <a:defRPr sz="11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119170"/>
      </p:ext>
    </p:extLst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0550094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3025" tIns="36512" rIns="73025" bIns="365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01790" y="992188"/>
            <a:ext cx="10283080" cy="49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3025" tIns="36512" rIns="73025" bIns="365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32612" y="795338"/>
            <a:ext cx="1048486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4109" dirty="0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2612" y="890588"/>
            <a:ext cx="10484869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4109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 thruBlk="1"/>
  </p:transition>
  <p:txStyles>
    <p:titleStyle>
      <a:lvl1pPr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+mj-lt"/>
          <a:ea typeface="+mj-ea"/>
          <a:cs typeface="ＭＳ Ｐゴシック" charset="0"/>
        </a:defRPr>
      </a:lvl1pPr>
      <a:lvl2pPr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587045"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</a:defRPr>
      </a:lvl6pPr>
      <a:lvl7pPr marL="1174090"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</a:defRPr>
      </a:lvl7pPr>
      <a:lvl8pPr marL="1761134"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</a:defRPr>
      </a:lvl8pPr>
      <a:lvl9pPr marL="2348179" algn="ctr" defTabSz="939680" rtl="0" eaLnBrk="0" fontAlgn="base" hangingPunct="0">
        <a:spcBef>
          <a:spcPct val="0"/>
        </a:spcBef>
        <a:spcAft>
          <a:spcPct val="0"/>
        </a:spcAft>
        <a:defRPr sz="4494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52635" indent="-352635" algn="l" defTabSz="939680" rtl="0" eaLnBrk="0" fontAlgn="base" hangingPunct="0">
        <a:spcBef>
          <a:spcPct val="50000"/>
        </a:spcBef>
        <a:spcAft>
          <a:spcPct val="0"/>
        </a:spcAft>
        <a:defRPr sz="4237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62343" indent="-262948" algn="l" defTabSz="93968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20000"/>
        <a:buFont typeface="Palatino" charset="0"/>
        <a:buChar char="•"/>
        <a:defRPr sz="3338">
          <a:solidFill>
            <a:schemeClr val="tx1"/>
          </a:solidFill>
          <a:latin typeface="+mn-lt"/>
          <a:ea typeface="+mn-ea"/>
        </a:defRPr>
      </a:lvl2pPr>
      <a:lvl3pPr marL="1174090" indent="-234411" algn="l" defTabSz="939680" rtl="0" eaLnBrk="0" fontAlgn="base" hangingPunct="0"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sz="2696">
          <a:solidFill>
            <a:schemeClr val="tx1"/>
          </a:solidFill>
          <a:latin typeface="+mn-lt"/>
          <a:ea typeface="+mn-ea"/>
        </a:defRPr>
      </a:lvl3pPr>
      <a:lvl4pPr marL="1642910" indent="-234411" algn="l" defTabSz="939680" rtl="0" eaLnBrk="0" fontAlgn="base" hangingPunct="0">
        <a:spcBef>
          <a:spcPct val="20000"/>
        </a:spcBef>
        <a:spcAft>
          <a:spcPct val="0"/>
        </a:spcAft>
        <a:buChar char="–"/>
        <a:defRPr sz="3082">
          <a:solidFill>
            <a:schemeClr val="tx1"/>
          </a:solidFill>
          <a:latin typeface="+mn-lt"/>
          <a:ea typeface="+mn-ea"/>
        </a:defRPr>
      </a:lvl4pPr>
      <a:lvl5pPr marL="2113770" indent="-234411" algn="l" defTabSz="939680" rtl="0" eaLnBrk="0" fontAlgn="base" hangingPunct="0">
        <a:spcBef>
          <a:spcPct val="20000"/>
        </a:spcBef>
        <a:spcAft>
          <a:spcPct val="0"/>
        </a:spcAft>
        <a:buChar char="»"/>
        <a:defRPr sz="3082">
          <a:solidFill>
            <a:schemeClr val="tx1"/>
          </a:solidFill>
          <a:latin typeface="+mn-lt"/>
          <a:ea typeface="+mn-ea"/>
        </a:defRPr>
      </a:lvl5pPr>
      <a:lvl6pPr marL="2700814" indent="-234411" algn="l" defTabSz="939680" rtl="0" eaLnBrk="0" fontAlgn="base" hangingPunct="0">
        <a:spcBef>
          <a:spcPct val="20000"/>
        </a:spcBef>
        <a:spcAft>
          <a:spcPct val="0"/>
        </a:spcAft>
        <a:buChar char="»"/>
        <a:defRPr sz="3082">
          <a:solidFill>
            <a:schemeClr val="tx1"/>
          </a:solidFill>
          <a:latin typeface="+mn-lt"/>
          <a:ea typeface="+mn-ea"/>
        </a:defRPr>
      </a:lvl6pPr>
      <a:lvl7pPr marL="3287859" indent="-234411" algn="l" defTabSz="939680" rtl="0" eaLnBrk="0" fontAlgn="base" hangingPunct="0">
        <a:spcBef>
          <a:spcPct val="20000"/>
        </a:spcBef>
        <a:spcAft>
          <a:spcPct val="0"/>
        </a:spcAft>
        <a:buChar char="»"/>
        <a:defRPr sz="3082">
          <a:solidFill>
            <a:schemeClr val="tx1"/>
          </a:solidFill>
          <a:latin typeface="+mn-lt"/>
          <a:ea typeface="+mn-ea"/>
        </a:defRPr>
      </a:lvl7pPr>
      <a:lvl8pPr marL="3874904" indent="-234411" algn="l" defTabSz="939680" rtl="0" eaLnBrk="0" fontAlgn="base" hangingPunct="0">
        <a:spcBef>
          <a:spcPct val="20000"/>
        </a:spcBef>
        <a:spcAft>
          <a:spcPct val="0"/>
        </a:spcAft>
        <a:buChar char="»"/>
        <a:defRPr sz="3082">
          <a:solidFill>
            <a:schemeClr val="tx1"/>
          </a:solidFill>
          <a:latin typeface="+mn-lt"/>
          <a:ea typeface="+mn-ea"/>
        </a:defRPr>
      </a:lvl8pPr>
      <a:lvl9pPr marL="4461949" indent="-234411" algn="l" defTabSz="939680" rtl="0" eaLnBrk="0" fontAlgn="base" hangingPunct="0">
        <a:spcBef>
          <a:spcPct val="20000"/>
        </a:spcBef>
        <a:spcAft>
          <a:spcPct val="0"/>
        </a:spcAft>
        <a:buChar char="»"/>
        <a:defRPr sz="308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1pPr>
      <a:lvl2pPr marL="587045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2pPr>
      <a:lvl3pPr marL="1174090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3pPr>
      <a:lvl4pPr marL="1761134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4pPr>
      <a:lvl5pPr marL="2348179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5pPr>
      <a:lvl6pPr marL="2935224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6pPr>
      <a:lvl7pPr marL="3522269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7pPr>
      <a:lvl8pPr marL="4109314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8pPr>
      <a:lvl9pPr marL="4696358" algn="l" defTabSz="587045" rtl="0" eaLnBrk="1" latinLnBrk="0" hangingPunct="1">
        <a:defRPr sz="231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http://198.104.132.34/ccf/wp-content/uploads/signatures/CC_Prefer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2644"/>
            <a:ext cx="10566400" cy="165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7700523" y="2823237"/>
            <a:ext cx="273347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  <a:latin typeface="Arial" charset="0"/>
              </a:rPr>
              <a:t>Department of </a:t>
            </a:r>
            <a:r>
              <a:rPr lang="en-US" sz="3600" b="1" dirty="0">
                <a:solidFill>
                  <a:srgbClr val="FFFF00"/>
                </a:solidFill>
                <a:latin typeface="Arial" charset="0"/>
              </a:rPr>
              <a:t>O</a:t>
            </a:r>
            <a:r>
              <a:rPr lang="en-US" sz="2400" dirty="0">
                <a:solidFill>
                  <a:srgbClr val="FFFF00"/>
                </a:solidFill>
                <a:latin typeface="Arial" charset="0"/>
              </a:rPr>
              <a:t>UTCOMES</a:t>
            </a:r>
            <a:endParaRPr lang="en-US" sz="3600" dirty="0">
              <a:solidFill>
                <a:srgbClr val="FFFF00"/>
              </a:solidFill>
              <a:latin typeface="Arial" charset="0"/>
            </a:endParaRPr>
          </a:p>
          <a:p>
            <a:r>
              <a:rPr lang="en-US" sz="3600" b="1" dirty="0">
                <a:solidFill>
                  <a:srgbClr val="FFFF00"/>
                </a:solidFill>
                <a:latin typeface="Arial" charset="0"/>
              </a:rPr>
              <a:t>R</a:t>
            </a:r>
            <a:r>
              <a:rPr lang="en-US" sz="2800" dirty="0">
                <a:solidFill>
                  <a:srgbClr val="FFFF00"/>
                </a:solidFill>
                <a:latin typeface="Arial" charset="0"/>
              </a:rPr>
              <a:t>ESEARCH</a:t>
            </a:r>
            <a:endParaRPr lang="en-US" sz="2400" dirty="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5"/>
          <a:stretch/>
        </p:blipFill>
        <p:spPr>
          <a:xfrm>
            <a:off x="-1" y="1520394"/>
            <a:ext cx="7568120" cy="442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7734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 descr="E:\Figure2_20140610.ti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2" y="1054916"/>
            <a:ext cx="6948096" cy="428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STOP-BANG Scores &amp; Hypoxemia</a:t>
            </a:r>
          </a:p>
        </p:txBody>
      </p:sp>
      <p:sp>
        <p:nvSpPr>
          <p:cNvPr id="5" name="Rectangle 1027">
            <a:extLst>
              <a:ext uri="{FF2B5EF4-FFF2-40B4-BE49-F238E27FC236}">
                <a16:creationId xmlns:a16="http://schemas.microsoft.com/office/drawing/2014/main" id="{3DF4E0A8-C8BE-3940-8799-D99ED8B3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46" y="5551342"/>
            <a:ext cx="3353948" cy="39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6181" tIns="57072" rIns="116181" bIns="57072">
            <a:spAutoFit/>
          </a:bodyPr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 dirty="0">
                <a:solidFill>
                  <a:srgbClr val="FFFF00"/>
                </a:solidFill>
                <a:latin typeface="Times" charset="0"/>
              </a:rPr>
              <a:t>Khanna et al, BJA 2016</a:t>
            </a:r>
          </a:p>
        </p:txBody>
      </p:sp>
    </p:spTree>
    <p:custDataLst>
      <p:tags r:id="rId1"/>
    </p:custDataLst>
  </p:cSld>
  <p:clrMapOvr>
    <a:masterClrMapping/>
  </p:clrMapOvr>
  <p:transition spd="slow" advTm="112844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New Imag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7" y="1038225"/>
            <a:ext cx="7363538" cy="475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306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>
                <a:solidFill>
                  <a:srgbClr val="FFFF00"/>
                </a:solidFill>
              </a:rPr>
              <a:t>Blinded </a:t>
            </a:r>
            <a:r>
              <a:rPr lang="en-US" sz="4494" kern="0"/>
              <a:t>Saturation Over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39706" y="5574268"/>
            <a:ext cx="2726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FFFF00"/>
                </a:solidFill>
                <a:latin typeface="Times" pitchFamily="2" charset="0"/>
              </a:rPr>
              <a:t>Sun, A&amp;A 2015 </a:t>
            </a:r>
            <a:endParaRPr lang="en-US" sz="18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04415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6" descr="New Imag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511" y="1004826"/>
            <a:ext cx="7182163" cy="48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222052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Minutes/hour of Hypoxemia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6573" y="4484012"/>
            <a:ext cx="2244497" cy="0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</p:cxnSp>
      <p:cxnSp>
        <p:nvCxnSpPr>
          <p:cNvPr id="8" name="Straight Arrow Connector 7"/>
          <p:cNvCxnSpPr/>
          <p:nvPr/>
        </p:nvCxnSpPr>
        <p:spPr>
          <a:xfrm>
            <a:off x="4891070" y="4484012"/>
            <a:ext cx="0" cy="964288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</p:cxn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6" descr="New Imag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18" y="1026159"/>
            <a:ext cx="6239682" cy="47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71120" y="-66417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/>
              <a:t>Hypoxemic Episode Duration</a:t>
            </a:r>
          </a:p>
        </p:txBody>
      </p:sp>
      <p:sp>
        <p:nvSpPr>
          <p:cNvPr id="10244" name="TextBox 1"/>
          <p:cNvSpPr txBox="1">
            <a:spLocks noChangeArrowheads="1"/>
          </p:cNvSpPr>
          <p:nvPr/>
        </p:nvSpPr>
        <p:spPr bwMode="auto">
          <a:xfrm>
            <a:off x="6801713" y="1276681"/>
            <a:ext cx="3748381" cy="19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r>
              <a:rPr lang="en-US" altLang="x-none" sz="3082" dirty="0">
                <a:solidFill>
                  <a:srgbClr val="FFFF00"/>
                </a:solidFill>
                <a:latin typeface="+mn-lt"/>
              </a:rPr>
              <a:t>Nurses missed 90% of patients who had 1 continuous hour of saturation &lt;90%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93474" y="4143977"/>
            <a:ext cx="3513257" cy="23911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</p:cxnSp>
      <p:cxnSp>
        <p:nvCxnSpPr>
          <p:cNvPr id="9" name="Straight Arrow Connector 8"/>
          <p:cNvCxnSpPr/>
          <p:nvPr/>
        </p:nvCxnSpPr>
        <p:spPr>
          <a:xfrm>
            <a:off x="4566091" y="4167888"/>
            <a:ext cx="0" cy="1064512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</p:cxnSp>
    </p:spTree>
    <p:extLst>
      <p:ext uri="{BB962C8B-B14F-4D97-AF65-F5344CB8AC3E}">
        <p14:creationId xmlns:p14="http://schemas.microsoft.com/office/powerpoint/2010/main" val="29352596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461C13B-2691-CE47-9685-6D6036E7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3600" dirty="0"/>
              <a:t>Hypoxemic Episodes Are Not Detected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45B3D5-232B-FC44-BDAA-04ACF4D2B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90" y="992188"/>
            <a:ext cx="10235229" cy="4515643"/>
          </a:xfrm>
        </p:spPr>
        <p:txBody>
          <a:bodyPr/>
          <a:lstStyle/>
          <a:p>
            <a:pPr marL="0" indent="0"/>
            <a:r>
              <a:rPr lang="en-GB" sz="3200" dirty="0"/>
              <a:t>Observational study of 782 patients</a:t>
            </a:r>
          </a:p>
          <a:p>
            <a:pPr marL="574675" lvl="1" indent="-165100">
              <a:buFont typeface="Arial" panose="020B0604020202020204" pitchFamily="34" charset="0"/>
              <a:buChar char="•"/>
            </a:pPr>
            <a:r>
              <a:rPr lang="en-GB" sz="2400" dirty="0"/>
              <a:t>Nursing assessment every 4 hours</a:t>
            </a:r>
          </a:p>
          <a:p>
            <a:pPr marL="574675" lvl="1" indent="-165100">
              <a:buFont typeface="Arial" panose="020B0604020202020204" pitchFamily="34" charset="0"/>
              <a:buChar char="•"/>
            </a:pPr>
            <a:r>
              <a:rPr lang="en-GB" sz="2400" dirty="0"/>
              <a:t>Continuous saturation monitoring</a:t>
            </a:r>
          </a:p>
          <a:p>
            <a:pPr marL="0" indent="0"/>
            <a:r>
              <a:rPr lang="en-GB" sz="3200" dirty="0"/>
              <a:t>291 patients with 2,893 episodes of SpO</a:t>
            </a:r>
            <a:r>
              <a:rPr lang="en-GB" sz="3200" baseline="-25000" dirty="0"/>
              <a:t>2</a:t>
            </a:r>
            <a:r>
              <a:rPr lang="en-GB" sz="3200" dirty="0"/>
              <a:t> &lt;90%</a:t>
            </a:r>
          </a:p>
          <a:p>
            <a:pPr marL="409708" lvl="1" indent="0"/>
            <a:r>
              <a:rPr lang="en-GB" sz="2301" dirty="0"/>
              <a:t>For at least 90% of 30 minutes</a:t>
            </a:r>
            <a:r>
              <a:rPr lang="en-US" sz="2301" dirty="0"/>
              <a:t> </a:t>
            </a:r>
          </a:p>
          <a:p>
            <a:pPr marL="0" indent="0"/>
            <a:r>
              <a:rPr lang="en-GB" sz="3200" dirty="0"/>
              <a:t>83% were not within ±10 minutes of nursing assessments</a:t>
            </a:r>
            <a:endParaRPr lang="en-US" sz="3200" dirty="0"/>
          </a:p>
          <a:p>
            <a:pPr marL="0" indent="0"/>
            <a:r>
              <a:rPr lang="en-US" sz="3299" dirty="0"/>
              <a:t>Negligible improvement during assessments</a:t>
            </a:r>
          </a:p>
          <a:p>
            <a:pPr marL="409708" lvl="1" indent="0"/>
            <a:r>
              <a:rPr lang="en-US" sz="2400" dirty="0"/>
              <a:t>Nurses don’t arouse patients sufficiently to increase SpO</a:t>
            </a:r>
            <a:r>
              <a:rPr lang="en-US" sz="2400" baseline="-25000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9855F-847E-CDD9-7513-BFC5E7C047D9}"/>
              </a:ext>
            </a:extLst>
          </p:cNvPr>
          <p:cNvSpPr txBox="1"/>
          <p:nvPr/>
        </p:nvSpPr>
        <p:spPr>
          <a:xfrm>
            <a:off x="7022747" y="5574268"/>
            <a:ext cx="354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srgbClr val="FFFF00"/>
                </a:solidFill>
                <a:latin typeface="Times" pitchFamily="2" charset="0"/>
              </a:rPr>
              <a:t>Saab et al, Anesthesiology 2021</a:t>
            </a:r>
          </a:p>
        </p:txBody>
      </p:sp>
    </p:spTree>
    <p:extLst>
      <p:ext uri="{BB962C8B-B14F-4D97-AF65-F5344CB8AC3E}">
        <p14:creationId xmlns:p14="http://schemas.microsoft.com/office/powerpoint/2010/main" val="3025236791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42804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Short-acting PCA Opioids do not Help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4697" y="888237"/>
            <a:ext cx="6869014" cy="4979163"/>
            <a:chOff x="1659565" y="869187"/>
            <a:chExt cx="6869014" cy="4979163"/>
          </a:xfrm>
        </p:grpSpPr>
        <p:grpSp>
          <p:nvGrpSpPr>
            <p:cNvPr id="4" name="Group 3"/>
            <p:cNvGrpSpPr/>
            <p:nvPr/>
          </p:nvGrpSpPr>
          <p:grpSpPr>
            <a:xfrm>
              <a:off x="1659565" y="1019175"/>
              <a:ext cx="6869014" cy="4829175"/>
              <a:chOff x="801688" y="995363"/>
              <a:chExt cx="6729412" cy="4859337"/>
            </a:xfrm>
          </p:grpSpPr>
          <p:pic>
            <p:nvPicPr>
              <p:cNvPr id="14337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88" y="995363"/>
                <a:ext cx="6729412" cy="4859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Rectangle 1"/>
              <p:cNvSpPr/>
              <p:nvPr/>
            </p:nvSpPr>
            <p:spPr bwMode="auto">
              <a:xfrm>
                <a:off x="1981200" y="5020235"/>
                <a:ext cx="4912659" cy="519953"/>
              </a:xfrm>
              <a:prstGeom prst="rect">
                <a:avLst/>
              </a:prstGeom>
              <a:solidFill>
                <a:schemeClr val="tx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117404" tIns="58702" rIns="117404" bIns="58702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174090"/>
                <a:endParaRPr lang="en-US" sz="3082" dirty="0">
                  <a:solidFill>
                    <a:srgbClr val="000000"/>
                  </a:solidFill>
                  <a:ea typeface="ＭＳ Ｐゴシック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273829" y="945387"/>
              <a:ext cx="16220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Short-acting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10919" y="869187"/>
              <a:ext cx="18043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Long-acting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8215967" y="5574268"/>
            <a:ext cx="235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x-none" sz="1800" dirty="0">
                <a:solidFill>
                  <a:srgbClr val="FFFF00"/>
                </a:solidFill>
                <a:latin typeface="Times" pitchFamily="2" charset="0"/>
              </a:rPr>
              <a:t>Belcher, A&amp;A 2016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718A9FA-ABE9-AD07-8E4C-8BCF4AFBE30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50094" cy="742950"/>
          </a:xfrm>
          <a:prstGeom prst="rect">
            <a:avLst/>
          </a:prstGeom>
        </p:spPr>
        <p:txBody>
          <a:bodyPr/>
          <a:lstStyle>
            <a:lvl1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587045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174090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761134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348179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4494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kern="0" dirty="0"/>
              <a:t>Penehyclidine Inhalation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55C0DD34-F0F6-A8B3-14F9-8D355EF6B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98" y="974526"/>
            <a:ext cx="7350602" cy="49044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F5277-A476-D10E-08B7-D3A557062CD4}"/>
              </a:ext>
            </a:extLst>
          </p:cNvPr>
          <p:cNvSpPr txBox="1"/>
          <p:nvPr/>
        </p:nvSpPr>
        <p:spPr>
          <a:xfrm>
            <a:off x="165100" y="1164431"/>
            <a:ext cx="2599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RCT, N=826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Penehyclidine (anti-cholenergic)  inhalation BID for 2 days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19% v. 26%, NNT = 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EFBB5-86A4-0C88-EA85-6A57F8E4DEAC}"/>
              </a:ext>
            </a:extLst>
          </p:cNvPr>
          <p:cNvSpPr txBox="1"/>
          <p:nvPr/>
        </p:nvSpPr>
        <p:spPr>
          <a:xfrm>
            <a:off x="0" y="5509656"/>
            <a:ext cx="265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srgbClr val="FFFF00"/>
                </a:solidFill>
                <a:latin typeface="Times" pitchFamily="2" charset="0"/>
              </a:rPr>
              <a:t>Yan, Anesthesiology 2022</a:t>
            </a:r>
          </a:p>
        </p:txBody>
      </p:sp>
    </p:spTree>
    <p:extLst>
      <p:ext uri="{BB962C8B-B14F-4D97-AF65-F5344CB8AC3E}">
        <p14:creationId xmlns:p14="http://schemas.microsoft.com/office/powerpoint/2010/main" val="2538940193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58AD1-0427-130C-3AC3-445D0345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Ineffective Treatments, Trial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8D453-4816-78DC-7690-5B0A4CCDE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07" y="842169"/>
            <a:ext cx="10283080" cy="4908550"/>
          </a:xfrm>
        </p:spPr>
        <p:txBody>
          <a:bodyPr/>
          <a:lstStyle/>
          <a:p>
            <a:r>
              <a:rPr lang="en-US" sz="3600" dirty="0"/>
              <a:t>Saline v. balanced salt in surgical patients (N=8,616)</a:t>
            </a:r>
          </a:p>
          <a:p>
            <a:r>
              <a:rPr lang="en-US" sz="3600" dirty="0"/>
              <a:t>Crystalloid v. colloid (N=1,057)</a:t>
            </a:r>
          </a:p>
          <a:p>
            <a:r>
              <a:rPr lang="en-US" sz="3600" dirty="0"/>
              <a:t>Avoiding nitrous oxide (N=7,112)</a:t>
            </a:r>
          </a:p>
          <a:p>
            <a:r>
              <a:rPr lang="en-US" sz="3600" dirty="0"/>
              <a:t>30% v. 80% oxygen (N=5,056)</a:t>
            </a:r>
          </a:p>
          <a:p>
            <a:r>
              <a:rPr lang="en-US" sz="3600" dirty="0"/>
              <a:t>TV 6 v 10 ml and/or PEEP 5 v 8 cm H</a:t>
            </a:r>
            <a:r>
              <a:rPr lang="en-US" sz="3600" baseline="-25000" dirty="0"/>
              <a:t>2</a:t>
            </a:r>
            <a:r>
              <a:rPr lang="en-US" sz="3600" dirty="0"/>
              <a:t>O (N=2,860)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05903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07255-1EF4-5B11-3AFC-8AF0FD170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Observational results inconsistent</a:t>
            </a:r>
          </a:p>
          <a:p>
            <a:pPr lvl="1"/>
            <a:r>
              <a:rPr lang="en-US" dirty="0"/>
              <a:t>Some show benefit, others harm</a:t>
            </a:r>
          </a:p>
          <a:p>
            <a:pPr lvl="1"/>
            <a:r>
              <a:rPr lang="en-US" dirty="0"/>
              <a:t>All probably highly confounded by indication</a:t>
            </a:r>
          </a:p>
          <a:p>
            <a:r>
              <a:rPr lang="en-US" dirty="0"/>
              <a:t>Trial evidence shows no benefit</a:t>
            </a:r>
          </a:p>
          <a:p>
            <a:pPr lvl="1"/>
            <a:r>
              <a:rPr lang="en-US" dirty="0" err="1"/>
              <a:t>Togioka</a:t>
            </a:r>
            <a:r>
              <a:rPr lang="en-US" dirty="0"/>
              <a:t>, BJA 2020</a:t>
            </a:r>
          </a:p>
          <a:p>
            <a:pPr lvl="1"/>
            <a:r>
              <a:rPr lang="en-US" dirty="0" err="1"/>
              <a:t>Alday</a:t>
            </a:r>
            <a:r>
              <a:rPr lang="en-US" dirty="0"/>
              <a:t>, Can J Anesth 2019</a:t>
            </a:r>
          </a:p>
          <a:p>
            <a:pPr lvl="1"/>
            <a:r>
              <a:rPr lang="en-US" dirty="0" err="1"/>
              <a:t>Ledowski</a:t>
            </a:r>
            <a:r>
              <a:rPr lang="en-US" dirty="0"/>
              <a:t>, BJA 2021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C4DDD39-33AD-6092-28D5-06821A78C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50094" cy="742950"/>
          </a:xfrm>
        </p:spPr>
        <p:txBody>
          <a:bodyPr/>
          <a:lstStyle/>
          <a:p>
            <a:r>
              <a:rPr lang="en-US" dirty="0"/>
              <a:t>Sugammadex v. Neostigmine</a:t>
            </a:r>
          </a:p>
        </p:txBody>
      </p:sp>
    </p:spTree>
    <p:extLst>
      <p:ext uri="{BB962C8B-B14F-4D97-AF65-F5344CB8AC3E}">
        <p14:creationId xmlns:p14="http://schemas.microsoft.com/office/powerpoint/2010/main" val="3575983564"/>
      </p:ext>
    </p:extLst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3286" y="1032271"/>
            <a:ext cx="5959864" cy="4768513"/>
            <a:chOff x="2250140" y="1030941"/>
            <a:chExt cx="5862919" cy="4794249"/>
          </a:xfrm>
        </p:grpSpPr>
        <p:pic>
          <p:nvPicPr>
            <p:cNvPr id="21505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7" t="13704" r="23750" b="8519"/>
            <a:stretch>
              <a:fillRect/>
            </a:stretch>
          </p:blipFill>
          <p:spPr bwMode="auto">
            <a:xfrm>
              <a:off x="2250140" y="1030941"/>
              <a:ext cx="5862919" cy="4794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/>
                <p14:cNvContentPartPr/>
                <p14:nvPr/>
              </p14:nvContentPartPr>
              <p14:xfrm>
                <a:off x="3639673" y="3854822"/>
                <a:ext cx="2895600" cy="1916579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7661" y="3710827"/>
                  <a:ext cx="3039264" cy="220421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Continuous Ward Monitoring</a:t>
            </a:r>
          </a:p>
        </p:txBody>
      </p:sp>
      <p:pic>
        <p:nvPicPr>
          <p:cNvPr id="5" name="Picture 4" descr="Llame un par de veces y no he podido comunicarme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93722" y="1032271"/>
            <a:ext cx="3298027" cy="47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21711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-143348"/>
            <a:ext cx="10468563" cy="978370"/>
          </a:xfrm>
        </p:spPr>
        <p:txBody>
          <a:bodyPr anchor="ctr"/>
          <a:lstStyle/>
          <a:p>
            <a:pPr>
              <a:defRPr/>
            </a:pPr>
            <a:r>
              <a:rPr lang="en-US" sz="4622" dirty="0">
                <a:latin typeface="Arial" charset="0"/>
              </a:rPr>
              <a:t>Postoperative Respiratory Depression</a:t>
            </a:r>
          </a:p>
        </p:txBody>
      </p:sp>
      <p:sp>
        <p:nvSpPr>
          <p:cNvPr id="6146" name="Line 19"/>
          <p:cNvSpPr>
            <a:spLocks noChangeShapeType="1"/>
          </p:cNvSpPr>
          <p:nvPr/>
        </p:nvSpPr>
        <p:spPr bwMode="auto">
          <a:xfrm>
            <a:off x="643629" y="5044999"/>
            <a:ext cx="929451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4109" dirty="0"/>
          </a:p>
        </p:txBody>
      </p:sp>
      <p:sp>
        <p:nvSpPr>
          <p:cNvPr id="6148" name="Rectangle 22"/>
          <p:cNvSpPr>
            <a:spLocks noChangeArrowheads="1"/>
          </p:cNvSpPr>
          <p:nvPr/>
        </p:nvSpPr>
        <p:spPr bwMode="auto">
          <a:xfrm>
            <a:off x="96643" y="1121458"/>
            <a:ext cx="10311161" cy="3949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760" tIns="46880" rIns="93760" bIns="46880"/>
          <a:lstStyle/>
          <a:p>
            <a:pPr algn="ctr"/>
            <a:r>
              <a:rPr lang="en-US" sz="4000" dirty="0">
                <a:solidFill>
                  <a:srgbClr val="FFFF00"/>
                </a:solidFill>
                <a:latin typeface="Times" charset="0"/>
              </a:rPr>
              <a:t>Daniel I. Sessler, M.D.</a:t>
            </a:r>
          </a:p>
          <a:p>
            <a:pPr algn="ctr"/>
            <a:endParaRPr lang="en-US" sz="4000" dirty="0">
              <a:solidFill>
                <a:srgbClr val="FFFF00"/>
              </a:solidFill>
              <a:latin typeface="Times" charset="0"/>
            </a:endParaRP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Times" charset="0"/>
              </a:rPr>
              <a:t>Michael Cudahy Professor and Chair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Times" charset="0"/>
              </a:rPr>
              <a:t>Department of O</a:t>
            </a:r>
            <a:r>
              <a:rPr lang="en-US" sz="1800" dirty="0">
                <a:solidFill>
                  <a:srgbClr val="FFFF00"/>
                </a:solidFill>
                <a:latin typeface="Times" charset="0"/>
              </a:rPr>
              <a:t>UTCOMES</a:t>
            </a:r>
            <a:r>
              <a:rPr lang="en-US" sz="2800" dirty="0">
                <a:solidFill>
                  <a:srgbClr val="FFFF00"/>
                </a:solidFill>
                <a:latin typeface="Times" charset="0"/>
              </a:rPr>
              <a:t> R</a:t>
            </a:r>
            <a:r>
              <a:rPr lang="en-US" sz="1800" dirty="0">
                <a:solidFill>
                  <a:srgbClr val="FFFF00"/>
                </a:solidFill>
                <a:latin typeface="Times" charset="0"/>
              </a:rPr>
              <a:t>ESEARCH</a:t>
            </a:r>
            <a:endParaRPr lang="en-US" sz="2800" dirty="0">
              <a:solidFill>
                <a:srgbClr val="FFFF00"/>
              </a:solidFill>
              <a:latin typeface="Times" charset="0"/>
            </a:endParaRP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Times" charset="0"/>
              </a:rPr>
              <a:t>Cleveland Clinic</a:t>
            </a:r>
          </a:p>
          <a:p>
            <a:pPr algn="ctr"/>
            <a:r>
              <a:rPr lang="en-US" sz="2800" dirty="0">
                <a:solidFill>
                  <a:srgbClr val="FFFF00"/>
                </a:solidFill>
                <a:latin typeface="Times" charset="0"/>
              </a:rPr>
              <a:t>DS@OR.org</a:t>
            </a:r>
          </a:p>
          <a:p>
            <a:pPr algn="ctr"/>
            <a:endParaRPr lang="en-US" sz="2800" dirty="0">
              <a:solidFill>
                <a:schemeClr val="hlink"/>
              </a:solidFill>
              <a:latin typeface="Times" charset="0"/>
            </a:endParaRPr>
          </a:p>
          <a:p>
            <a:endParaRPr lang="en-US" sz="3724" dirty="0">
              <a:solidFill>
                <a:schemeClr val="tx1"/>
              </a:solidFill>
              <a:latin typeface="Times" charset="0"/>
            </a:endParaRP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C2C38F80-AE38-1749-BDA6-C650CAE40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29" y="5141597"/>
            <a:ext cx="95744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FF0000"/>
                </a:solidFill>
                <a:latin typeface="+mn-lt"/>
              </a:rPr>
              <a:t>www.OR.org                              DS@OR.org</a:t>
            </a:r>
          </a:p>
        </p:txBody>
      </p:sp>
    </p:spTree>
    <p:extLst>
      <p:ext uri="{BB962C8B-B14F-4D97-AF65-F5344CB8AC3E}">
        <p14:creationId xmlns:p14="http://schemas.microsoft.com/office/powerpoint/2010/main" val="3524198479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54455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Continuous Ward Monitoring Helps</a:t>
            </a:r>
          </a:p>
        </p:txBody>
      </p:sp>
      <p:sp>
        <p:nvSpPr>
          <p:cNvPr id="5" name="Rectangle 1030"/>
          <p:cNvSpPr txBox="1">
            <a:spLocks noChangeArrowheads="1"/>
          </p:cNvSpPr>
          <p:nvPr/>
        </p:nvSpPr>
        <p:spPr>
          <a:xfrm>
            <a:off x="212559" y="953911"/>
            <a:ext cx="10283080" cy="5638458"/>
          </a:xfrm>
          <a:prstGeom prst="rect">
            <a:avLst/>
          </a:prstGeom>
        </p:spPr>
        <p:txBody>
          <a:bodyPr/>
          <a:lstStyle>
            <a:lvl1pPr marL="274638" indent="-274638" algn="l" defTabSz="731838" rtl="0" eaLnBrk="0" fontAlgn="base" hangingPunct="0">
              <a:spcBef>
                <a:spcPct val="5000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93725" indent="-204788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Palatino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-182563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279525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16462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1034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5606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0178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4750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x-none" sz="3600" kern="0" dirty="0"/>
              <a:t>Continuous ward monitoring</a:t>
            </a:r>
          </a:p>
          <a:p>
            <a:pPr lvl="1"/>
            <a:r>
              <a:rPr lang="en-US" altLang="x-none" sz="2800" kern="0" dirty="0"/>
              <a:t>Pager notification to nurses</a:t>
            </a:r>
          </a:p>
          <a:p>
            <a:pPr lvl="2"/>
            <a:r>
              <a:rPr lang="en-US" altLang="x-none" sz="2400" kern="0" dirty="0"/>
              <a:t>Saturation &lt;80%, heart rate &lt;50 or &gt;140 beats/min</a:t>
            </a:r>
          </a:p>
          <a:p>
            <a:r>
              <a:rPr lang="en-US" altLang="x-none" sz="4000" kern="0" dirty="0"/>
              <a:t>Before-and-after analysis (weak)</a:t>
            </a:r>
          </a:p>
          <a:p>
            <a:r>
              <a:rPr lang="en-US" altLang="x-none" sz="3600" kern="0" dirty="0"/>
              <a:t>Reduced emergent rescue events</a:t>
            </a:r>
          </a:p>
          <a:p>
            <a:pPr lvl="1"/>
            <a:r>
              <a:rPr lang="en-US" altLang="x-none" sz="2800" kern="0" dirty="0"/>
              <a:t>3.4 (2-5)  →  1.2 (0.5-2) per 1000 patients</a:t>
            </a:r>
          </a:p>
          <a:p>
            <a:r>
              <a:rPr lang="en-US" altLang="x-none" sz="3600" kern="0" dirty="0"/>
              <a:t>Reduced ICU transfers</a:t>
            </a:r>
          </a:p>
          <a:p>
            <a:pPr lvl="1"/>
            <a:r>
              <a:rPr lang="en-US" altLang="x-none" sz="2800" kern="0" dirty="0"/>
              <a:t>5 (4-7)  →  3 (1-4) per 1000 patients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4918" y="5574268"/>
            <a:ext cx="388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srgbClr val="FFFF00"/>
                </a:solidFill>
                <a:latin typeface="Times" pitchFamily="2" charset="0"/>
              </a:rPr>
              <a:t>Taenzer et al, Anesthesiology 2010</a:t>
            </a:r>
          </a:p>
        </p:txBody>
      </p:sp>
    </p:spTree>
    <p:extLst>
      <p:ext uri="{BB962C8B-B14F-4D97-AF65-F5344CB8AC3E}">
        <p14:creationId xmlns:p14="http://schemas.microsoft.com/office/powerpoint/2010/main" val="1555784167"/>
      </p:ext>
    </p:extLst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396C-73C6-FDF9-28EC-4C3219903207}"/>
              </a:ext>
            </a:extLst>
          </p:cNvPr>
          <p:cNvSpPr txBox="1">
            <a:spLocks/>
          </p:cNvSpPr>
          <p:nvPr/>
        </p:nvSpPr>
        <p:spPr>
          <a:xfrm>
            <a:off x="-54455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Randomized: Blinded v. Unblinded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2730C96-F5D2-D865-DFC9-6BDC89D4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09" y="1075281"/>
            <a:ext cx="6528831" cy="4685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73654-F25F-7411-8901-D5CA37DA95A6}"/>
              </a:ext>
            </a:extLst>
          </p:cNvPr>
          <p:cNvSpPr txBox="1"/>
          <p:nvPr/>
        </p:nvSpPr>
        <p:spPr>
          <a:xfrm>
            <a:off x="264160" y="1848207"/>
            <a:ext cx="30073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909 patients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Continous</a:t>
            </a:r>
            <a:r>
              <a:rPr lang="en-US" dirty="0">
                <a:solidFill>
                  <a:schemeClr val="tx1"/>
                </a:solidFill>
              </a:rPr>
              <a:t> monitoring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Khanna, et al</a:t>
            </a:r>
          </a:p>
          <a:p>
            <a:r>
              <a:rPr lang="en-US" dirty="0">
                <a:solidFill>
                  <a:schemeClr val="tx1"/>
                </a:solidFill>
              </a:rPr>
              <a:t>Wake Forest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8863"/>
      </p:ext>
    </p:extLst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7EB3F0B-55F6-B6A5-70CE-7EB27229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120" y="1055511"/>
            <a:ext cx="6772494" cy="47348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1A23F0-8264-8BE4-3F1B-8E654E17CD9B}"/>
              </a:ext>
            </a:extLst>
          </p:cNvPr>
          <p:cNvSpPr txBox="1">
            <a:spLocks/>
          </p:cNvSpPr>
          <p:nvPr/>
        </p:nvSpPr>
        <p:spPr>
          <a:xfrm>
            <a:off x="-54455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Randomized: Blinded v. Unblinded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F3556-C2A4-8C10-76DF-98720C9880E7}"/>
              </a:ext>
            </a:extLst>
          </p:cNvPr>
          <p:cNvSpPr txBox="1"/>
          <p:nvPr/>
        </p:nvSpPr>
        <p:spPr>
          <a:xfrm>
            <a:off x="264160" y="1848207"/>
            <a:ext cx="30073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909 patients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Continuous monitoring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Khanna, et al</a:t>
            </a:r>
          </a:p>
          <a:p>
            <a:r>
              <a:rPr lang="en-US" dirty="0">
                <a:solidFill>
                  <a:schemeClr val="tx1"/>
                </a:solidFill>
              </a:rPr>
              <a:t>Wake Forest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49760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3343D1A-EC08-F4F5-9EF8-E784B5ACDD1D}"/>
              </a:ext>
            </a:extLst>
          </p:cNvPr>
          <p:cNvSpPr txBox="1">
            <a:spLocks/>
          </p:cNvSpPr>
          <p:nvPr/>
        </p:nvSpPr>
        <p:spPr>
          <a:xfrm>
            <a:off x="-54455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Randomized: Blinded v. Unblinded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2D2E94D-D817-11A1-DF02-C04ABDAD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014870"/>
            <a:ext cx="8996680" cy="48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99169"/>
      </p:ext>
    </p:extLst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6B7BA0-7D2F-4235-1079-65D66C66AE72}"/>
              </a:ext>
            </a:extLst>
          </p:cNvPr>
          <p:cNvSpPr/>
          <p:nvPr/>
        </p:nvSpPr>
        <p:spPr bwMode="auto">
          <a:xfrm>
            <a:off x="0" y="640080"/>
            <a:ext cx="10566400" cy="42672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charset="0"/>
              <a:ea typeface="ＭＳ Ｐゴシック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BB4349-7DE6-FB82-9A36-CF399BA8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8488"/>
            <a:ext cx="8141970" cy="59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04456"/>
      </p:ext>
    </p:extLst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-105989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/>
              <a:t>Summary</a:t>
            </a:r>
            <a:endParaRPr lang="en-US" sz="4494" kern="0" dirty="0"/>
          </a:p>
        </p:txBody>
      </p:sp>
      <p:sp>
        <p:nvSpPr>
          <p:cNvPr id="3" name="Rectangle 1030"/>
          <p:cNvSpPr txBox="1">
            <a:spLocks noChangeArrowheads="1"/>
          </p:cNvSpPr>
          <p:nvPr/>
        </p:nvSpPr>
        <p:spPr>
          <a:xfrm>
            <a:off x="283320" y="953911"/>
            <a:ext cx="10283080" cy="4875389"/>
          </a:xfrm>
          <a:prstGeom prst="rect">
            <a:avLst/>
          </a:prstGeom>
        </p:spPr>
        <p:txBody>
          <a:bodyPr/>
          <a:lstStyle>
            <a:lvl1pPr marL="274638" indent="-274638" algn="l" defTabSz="731838" rtl="0" eaLnBrk="0" fontAlgn="base" hangingPunct="0">
              <a:spcBef>
                <a:spcPct val="5000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93725" indent="-204788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Palatino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-182563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279525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16462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1034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5606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0178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4750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x-none" sz="3200" kern="0" dirty="0"/>
              <a:t>Hypoxemia is common, profound, &amp; prolonged</a:t>
            </a:r>
          </a:p>
          <a:p>
            <a:pPr lvl="1"/>
            <a:r>
              <a:rPr lang="en-US" altLang="x-none" sz="2400" kern="0" dirty="0"/>
              <a:t>Cannot be reliably predicted or prevented</a:t>
            </a:r>
          </a:p>
          <a:p>
            <a:r>
              <a:rPr lang="en-US" altLang="x-none" sz="3200" kern="0" dirty="0"/>
              <a:t>Continuous ward monitoring likely to help</a:t>
            </a:r>
          </a:p>
          <a:p>
            <a:pPr lvl="1"/>
            <a:r>
              <a:rPr lang="en-US" altLang="x-none" sz="2400" kern="0" dirty="0">
                <a:solidFill>
                  <a:srgbClr val="FFFF00"/>
                </a:solidFill>
              </a:rPr>
              <a:t>Everyone, all the time!</a:t>
            </a:r>
          </a:p>
          <a:p>
            <a:pPr lvl="1"/>
            <a:r>
              <a:rPr lang="en-US" altLang="x-none" sz="2400" kern="0" dirty="0"/>
              <a:t>Saturation ± ventilation, BP when possible</a:t>
            </a:r>
          </a:p>
          <a:p>
            <a:r>
              <a:rPr lang="en-US" altLang="x-none" sz="3200" kern="0" dirty="0"/>
              <a:t>Smart systems to identify at-risk patients</a:t>
            </a:r>
          </a:p>
          <a:p>
            <a:pPr lvl="1"/>
            <a:r>
              <a:rPr lang="en-US" altLang="x-none" sz="2400" kern="0" dirty="0"/>
              <a:t>Intervene </a:t>
            </a:r>
            <a:r>
              <a:rPr lang="en-US" altLang="x-none" sz="2400" kern="0" dirty="0">
                <a:solidFill>
                  <a:srgbClr val="FFFF00"/>
                </a:solidFill>
              </a:rPr>
              <a:t>before</a:t>
            </a:r>
            <a:r>
              <a:rPr lang="en-US" altLang="x-none" sz="2400" kern="0" dirty="0"/>
              <a:t> cardiorespiratory events</a:t>
            </a:r>
          </a:p>
          <a:p>
            <a:r>
              <a:rPr lang="en-US" altLang="x-none" sz="3600" kern="0" dirty="0">
                <a:solidFill>
                  <a:srgbClr val="FFFF00"/>
                </a:solidFill>
              </a:rPr>
              <a:t>Much postoperative mortality is probably preventable</a:t>
            </a:r>
          </a:p>
          <a:p>
            <a:pPr lvl="1"/>
            <a:endParaRPr lang="en-US" altLang="x-none" sz="3595" kern="0" dirty="0"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D0BB2-097C-1744-BFCA-C539BBFC40FB}"/>
              </a:ext>
            </a:extLst>
          </p:cNvPr>
          <p:cNvSpPr txBox="1">
            <a:spLocks/>
          </p:cNvSpPr>
          <p:nvPr/>
        </p:nvSpPr>
        <p:spPr>
          <a:xfrm>
            <a:off x="-81280" y="-65940"/>
            <a:ext cx="10550094" cy="710385"/>
          </a:xfrm>
          <a:prstGeom prst="rect">
            <a:avLst/>
          </a:prstGeom>
        </p:spPr>
        <p:txBody>
          <a:bodyPr/>
          <a:lstStyle>
            <a:lvl1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587045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174090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761134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348179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kern="0" dirty="0"/>
              <a:t>And that’s all folks…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BA1FE7-62D5-E149-A19A-885D97CF20E2}"/>
              </a:ext>
            </a:extLst>
          </p:cNvPr>
          <p:cNvSpPr txBox="1">
            <a:spLocks/>
          </p:cNvSpPr>
          <p:nvPr/>
        </p:nvSpPr>
        <p:spPr>
          <a:xfrm>
            <a:off x="16306" y="5334000"/>
            <a:ext cx="10550094" cy="526219"/>
          </a:xfrm>
          <a:prstGeom prst="rect">
            <a:avLst/>
          </a:prstGeom>
        </p:spPr>
        <p:txBody>
          <a:bodyPr/>
          <a:lstStyle>
            <a:lvl1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587045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174090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761134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348179" algn="ctr" defTabSz="939680" rtl="0" eaLnBrk="0" fontAlgn="base" hangingPunct="0">
              <a:spcBef>
                <a:spcPct val="0"/>
              </a:spcBef>
              <a:spcAft>
                <a:spcPct val="0"/>
              </a:spcAft>
              <a:defRPr sz="5136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3600" kern="0" dirty="0">
                <a:solidFill>
                  <a:srgbClr val="FFFF00"/>
                </a:solidFill>
              </a:rPr>
              <a:t>Selected O</a:t>
            </a:r>
            <a:r>
              <a:rPr lang="en-US" sz="2400" kern="0" dirty="0">
                <a:solidFill>
                  <a:srgbClr val="FFFF00"/>
                </a:solidFill>
              </a:rPr>
              <a:t>UTCOMES</a:t>
            </a:r>
            <a:r>
              <a:rPr lang="en-US" sz="3600" kern="0" dirty="0">
                <a:solidFill>
                  <a:srgbClr val="FFFF00"/>
                </a:solidFill>
              </a:rPr>
              <a:t> R</a:t>
            </a:r>
            <a:r>
              <a:rPr lang="en-US" sz="2400" kern="0" dirty="0">
                <a:solidFill>
                  <a:srgbClr val="FFFF00"/>
                </a:solidFill>
              </a:rPr>
              <a:t>ESEARCH</a:t>
            </a:r>
            <a:r>
              <a:rPr lang="en-US" sz="3600" kern="0" dirty="0">
                <a:solidFill>
                  <a:srgbClr val="FFFF00"/>
                </a:solidFill>
              </a:rPr>
              <a:t> covers since 2021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12002C0-A179-A844-966D-BE0F9731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062" y="1014724"/>
            <a:ext cx="1920711" cy="216852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72A449F-8AAD-534B-B4FF-8132878E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838" y="1035036"/>
            <a:ext cx="1915892" cy="2109502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326AE62-FC4B-404B-8012-B2CF4CC0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062" y="1035035"/>
            <a:ext cx="1915892" cy="210950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164D29B-6612-8142-9E02-6C6A6D13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627" y="1053686"/>
            <a:ext cx="1915892" cy="2079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1E031-A523-D950-9703-62F038B92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55" y="1027606"/>
            <a:ext cx="1920711" cy="2109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26869-12C2-56F6-3149-9564E324A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062" y="3271827"/>
            <a:ext cx="1967648" cy="2224998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372F40C-54C7-C39B-BC09-38E3CB821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1520" y="3271827"/>
            <a:ext cx="1877190" cy="2229491"/>
          </a:xfrm>
          <a:prstGeom prst="rect">
            <a:avLst/>
          </a:prstGeom>
        </p:spPr>
      </p:pic>
      <p:pic>
        <p:nvPicPr>
          <p:cNvPr id="14" name="Picture 1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4146535-94E2-111E-81AF-0E40323DDD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791" y="3271826"/>
            <a:ext cx="1920713" cy="2168527"/>
          </a:xfrm>
          <a:prstGeom prst="rect">
            <a:avLst/>
          </a:prstGeom>
        </p:spPr>
      </p:pic>
      <p:pic>
        <p:nvPicPr>
          <p:cNvPr id="13" name="Picture 12" descr="A person in a wheelchair looking at a person in a wheel chair&#10;&#10;Description automatically generated with low confidence">
            <a:extLst>
              <a:ext uri="{FF2B5EF4-FFF2-40B4-BE49-F238E27FC236}">
                <a16:creationId xmlns:a16="http://schemas.microsoft.com/office/drawing/2014/main" id="{56BE11EC-870E-C1C1-B98F-D7344DFC6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726" y="3271827"/>
            <a:ext cx="1891940" cy="2224998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B89F9B-1C6B-266A-1A57-F7ACF055C7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3682" y="3271827"/>
            <a:ext cx="1920711" cy="222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65600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0"/>
            <a:ext cx="10566400" cy="742951"/>
          </a:xfrm>
        </p:spPr>
        <p:txBody>
          <a:bodyPr/>
          <a:lstStyle/>
          <a:p>
            <a:r>
              <a:rPr lang="en-US" altLang="x-none" sz="4401" dirty="0">
                <a:ea typeface="ＭＳ Ｐゴシック" charset="-128"/>
              </a:rPr>
              <a:t>Voltaire, 1760</a:t>
            </a:r>
          </a:p>
        </p:txBody>
      </p:sp>
      <p:sp>
        <p:nvSpPr>
          <p:cNvPr id="81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6107" y="1138767"/>
            <a:ext cx="10114054" cy="3666067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x-none" sz="3236" dirty="0">
              <a:ea typeface="ＭＳ Ｐゴシック" charset="-128"/>
            </a:endParaRPr>
          </a:p>
          <a:p>
            <a:pPr marL="499390" lvl="1" indent="0">
              <a:lnSpc>
                <a:spcPct val="90000"/>
              </a:lnSpc>
              <a:buNone/>
            </a:pPr>
            <a:r>
              <a:rPr lang="en-US" altLang="x-none" sz="4160" dirty="0">
                <a:ea typeface="ＭＳ Ｐゴシック" charset="-128"/>
              </a:rPr>
              <a:t>Physicians </a:t>
            </a:r>
            <a:r>
              <a:rPr lang="ja-JP" altLang="en-US" sz="4160">
                <a:ea typeface="ＭＳ Ｐゴシック" charset="-128"/>
              </a:rPr>
              <a:t>“</a:t>
            </a:r>
            <a:r>
              <a:rPr lang="en-US" altLang="ja-JP" sz="4160" dirty="0">
                <a:ea typeface="ＭＳ Ｐゴシック" charset="-128"/>
              </a:rPr>
              <a:t>poured drugs of which they knew little, for diseases of which they knew less, into humans of which they knew nothing.</a:t>
            </a:r>
            <a:r>
              <a:rPr lang="ja-JP" altLang="en-US" sz="4160">
                <a:ea typeface="ＭＳ Ｐゴシック" charset="-128"/>
              </a:rPr>
              <a:t>”</a:t>
            </a:r>
            <a:r>
              <a:rPr lang="en-US" altLang="ja-JP" sz="4160" dirty="0">
                <a:ea typeface="ＭＳ Ｐゴシック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2204544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5250"/>
            <a:ext cx="10566400" cy="742951"/>
          </a:xfrm>
        </p:spPr>
        <p:txBody>
          <a:bodyPr/>
          <a:lstStyle/>
          <a:p>
            <a:r>
              <a:rPr lang="en-US" altLang="x-none" sz="4401" dirty="0">
                <a:ea typeface="ＭＳ Ｐゴシック" charset="-128"/>
              </a:rPr>
              <a:t>Oliver Wendell Holmes, 1860</a:t>
            </a:r>
          </a:p>
        </p:txBody>
      </p:sp>
      <p:sp>
        <p:nvSpPr>
          <p:cNvPr id="81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8054" y="1474893"/>
            <a:ext cx="10114054" cy="2873587"/>
          </a:xfrm>
        </p:spPr>
        <p:txBody>
          <a:bodyPr/>
          <a:lstStyle/>
          <a:p>
            <a:pPr marL="499390" lvl="1" indent="0">
              <a:lnSpc>
                <a:spcPct val="90000"/>
              </a:lnSpc>
              <a:buNone/>
            </a:pPr>
            <a:r>
              <a:rPr lang="en-US" sz="4160" dirty="0"/>
              <a:t>“If all our drugs could be sunk to the bottom of the sea, it would be all the better for humans — and all the worse for the fishes.”</a:t>
            </a:r>
          </a:p>
        </p:txBody>
      </p:sp>
    </p:spTree>
    <p:extLst>
      <p:ext uri="{BB962C8B-B14F-4D97-AF65-F5344CB8AC3E}">
        <p14:creationId xmlns:p14="http://schemas.microsoft.com/office/powerpoint/2010/main" val="843136690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Perioperative Mortality</a:t>
            </a:r>
          </a:p>
        </p:txBody>
      </p:sp>
      <p:sp>
        <p:nvSpPr>
          <p:cNvPr id="349190" name="Rectangle 1030"/>
          <p:cNvSpPr>
            <a:spLocks noGrp="1" noChangeArrowheads="1"/>
          </p:cNvSpPr>
          <p:nvPr>
            <p:ph type="body" idx="1"/>
          </p:nvPr>
        </p:nvSpPr>
        <p:spPr>
          <a:xfrm>
            <a:off x="133507" y="1038769"/>
            <a:ext cx="10358030" cy="465403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4400" dirty="0"/>
              <a:t>Intraoperative mortality rare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600" dirty="0"/>
              <a:t>10-fold reduction in 3 decades</a:t>
            </a:r>
          </a:p>
          <a:p>
            <a:pPr>
              <a:lnSpc>
                <a:spcPct val="90000"/>
              </a:lnSpc>
              <a:defRPr/>
            </a:pPr>
            <a:r>
              <a:rPr lang="en-US" sz="4400" dirty="0"/>
              <a:t>Thirty-day postoperative mortality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600" dirty="0"/>
              <a:t>2% for inpatients ≥45 years old</a:t>
            </a:r>
          </a:p>
          <a:p>
            <a:pPr lvl="2">
              <a:lnSpc>
                <a:spcPct val="90000"/>
              </a:lnSpc>
              <a:defRPr/>
            </a:pPr>
            <a:r>
              <a:rPr lang="en-US" sz="3200" dirty="0"/>
              <a:t>Same as 1-year mortality in a 65-year-old</a:t>
            </a:r>
          </a:p>
          <a:p>
            <a:pPr lvl="2">
              <a:lnSpc>
                <a:spcPct val="90000"/>
              </a:lnSpc>
              <a:defRPr/>
            </a:pPr>
            <a:r>
              <a:rPr lang="en-US" sz="3200" dirty="0"/>
              <a:t>8-fold greater than a similar non-operative month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600" dirty="0"/>
              <a:t>70% during initial hospitalization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600" dirty="0">
                <a:solidFill>
                  <a:srgbClr val="FFFF00"/>
                </a:solidFill>
              </a:rPr>
              <a:t>&gt;100-fold more than intraop mortality</a:t>
            </a:r>
          </a:p>
        </p:txBody>
      </p:sp>
    </p:spTree>
    <p:extLst>
      <p:ext uri="{BB962C8B-B14F-4D97-AF65-F5344CB8AC3E}">
        <p14:creationId xmlns:p14="http://schemas.microsoft.com/office/powerpoint/2010/main" val="2806627082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1026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pPr>
              <a:defRPr/>
            </a:pPr>
            <a:r>
              <a:rPr lang="en-US" dirty="0">
                <a:cs typeface="+mj-cs"/>
              </a:rPr>
              <a:t>Causes of Perioperative Mortality</a:t>
            </a:r>
          </a:p>
        </p:txBody>
      </p:sp>
      <p:sp>
        <p:nvSpPr>
          <p:cNvPr id="17410" name="Rectangle 1030"/>
          <p:cNvSpPr>
            <a:spLocks noGrp="1" noChangeArrowheads="1"/>
          </p:cNvSpPr>
          <p:nvPr>
            <p:ph type="body" idx="1"/>
          </p:nvPr>
        </p:nvSpPr>
        <p:spPr>
          <a:xfrm>
            <a:off x="133507" y="1010391"/>
            <a:ext cx="10283080" cy="5172796"/>
          </a:xfrm>
        </p:spPr>
        <p:txBody>
          <a:bodyPr/>
          <a:lstStyle/>
          <a:p>
            <a:r>
              <a:rPr lang="en-US" altLang="x-none" sz="4000" dirty="0"/>
              <a:t>Myocardial infarction is leading cause</a:t>
            </a:r>
          </a:p>
          <a:p>
            <a:r>
              <a:rPr lang="en-US" altLang="x-none" sz="4000" dirty="0"/>
              <a:t>Respiratory events contribute</a:t>
            </a:r>
          </a:p>
          <a:p>
            <a:pPr lvl="1"/>
            <a:r>
              <a:rPr lang="en-US" altLang="x-none" sz="2800" dirty="0"/>
              <a:t>≈45,000 US pts/yr need emergency ventilation</a:t>
            </a:r>
          </a:p>
          <a:p>
            <a:pPr lvl="1"/>
            <a:r>
              <a:rPr lang="en-US" altLang="x-none" sz="2800" dirty="0"/>
              <a:t>40% die before discharge</a:t>
            </a:r>
          </a:p>
          <a:p>
            <a:pPr lvl="1"/>
            <a:r>
              <a:rPr lang="en-US" altLang="x-none" sz="2800" dirty="0"/>
              <a:t>More common cause of morbidity</a:t>
            </a:r>
          </a:p>
          <a:p>
            <a:pPr lvl="1"/>
            <a:r>
              <a:rPr lang="en-US" altLang="x-none" sz="2800" dirty="0">
                <a:solidFill>
                  <a:srgbClr val="FFFF00"/>
                </a:solidFill>
              </a:rPr>
              <a:t>Most are probably preventable</a:t>
            </a:r>
          </a:p>
          <a:p>
            <a:r>
              <a:rPr lang="en-US" altLang="x-none" sz="4000" dirty="0"/>
              <a:t>40% of in-hospital cardiac arrests on wards</a:t>
            </a:r>
          </a:p>
          <a:p>
            <a:pPr lvl="1"/>
            <a:r>
              <a:rPr lang="en-US" altLang="x-none" sz="2800" dirty="0"/>
              <a:t>78% lethal</a:t>
            </a:r>
          </a:p>
        </p:txBody>
      </p:sp>
    </p:spTree>
    <p:extLst>
      <p:ext uri="{BB962C8B-B14F-4D97-AF65-F5344CB8AC3E}">
        <p14:creationId xmlns:p14="http://schemas.microsoft.com/office/powerpoint/2010/main" val="1196071892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9A8C-D332-DE4A-87CA-E60F267F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Pathophysiology of PPCs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B64C-162E-FE40-AD83-FC0D3897C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sz="3200" dirty="0"/>
              <a:t>Obstruction</a:t>
            </a:r>
          </a:p>
          <a:p>
            <a:pPr marL="0" indent="0"/>
            <a:r>
              <a:rPr lang="en-US" sz="3200" dirty="0"/>
              <a:t>Respiratory muscle weakness, including residual blocks</a:t>
            </a:r>
          </a:p>
          <a:p>
            <a:pPr marL="0" indent="0"/>
            <a:r>
              <a:rPr lang="en-US" sz="3200" dirty="0"/>
              <a:t>Reduced ventilation, often from pain</a:t>
            </a:r>
          </a:p>
          <a:p>
            <a:pPr marL="0" indent="0"/>
            <a:r>
              <a:rPr lang="en-US" sz="3200" dirty="0"/>
              <a:t>Impaired respiratory control</a:t>
            </a:r>
          </a:p>
          <a:p>
            <a:pPr marL="0" indent="0"/>
            <a:r>
              <a:rPr lang="en-US" sz="3200" dirty="0">
                <a:solidFill>
                  <a:srgbClr val="FFFF00"/>
                </a:solidFill>
              </a:rPr>
              <a:t>And…</a:t>
            </a:r>
          </a:p>
          <a:p>
            <a:pPr marL="409708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9574143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306" y="0"/>
            <a:ext cx="10550094" cy="953911"/>
          </a:xfrm>
          <a:prstGeom prst="rect">
            <a:avLst/>
          </a:prstGeom>
        </p:spPr>
        <p:txBody>
          <a:bodyPr/>
          <a:lstStyle>
            <a:lvl1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+mj-lt"/>
                <a:ea typeface="+mj-ea"/>
                <a:cs typeface="ＭＳ Ｐゴシック" charset="0"/>
              </a:defRPr>
            </a:lvl1pPr>
            <a:lvl2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731838" rtl="0" eaLnBrk="0" fontAlgn="base" hangingPunct="0">
              <a:spcBef>
                <a:spcPct val="0"/>
              </a:spcBef>
              <a:spcAft>
                <a:spcPct val="0"/>
              </a:spcAft>
              <a:defRPr sz="3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4494" kern="0" dirty="0"/>
              <a:t>Opioid-induced Respiratory Depression</a:t>
            </a:r>
          </a:p>
        </p:txBody>
      </p:sp>
      <p:sp>
        <p:nvSpPr>
          <p:cNvPr id="5" name="Rectangle 1030"/>
          <p:cNvSpPr txBox="1">
            <a:spLocks noChangeArrowheads="1"/>
          </p:cNvSpPr>
          <p:nvPr/>
        </p:nvSpPr>
        <p:spPr>
          <a:xfrm>
            <a:off x="171372" y="953911"/>
            <a:ext cx="10283080" cy="4694414"/>
          </a:xfrm>
          <a:prstGeom prst="rect">
            <a:avLst/>
          </a:prstGeom>
        </p:spPr>
        <p:txBody>
          <a:bodyPr/>
          <a:lstStyle>
            <a:lvl1pPr marL="274638" indent="-274638" algn="l" defTabSz="731838" rtl="0" eaLnBrk="0" fontAlgn="base" hangingPunct="0">
              <a:spcBef>
                <a:spcPct val="5000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593725" indent="-204788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Palatino" charset="0"/>
              <a:buChar char="•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-182563" algn="l" defTabSz="731838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sz="2100">
                <a:solidFill>
                  <a:schemeClr val="tx1"/>
                </a:solidFill>
                <a:latin typeface="+mn-lt"/>
                <a:ea typeface="+mn-ea"/>
              </a:defRPr>
            </a:lvl3pPr>
            <a:lvl4pPr marL="1279525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4pPr>
            <a:lvl5pPr marL="16462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21034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5606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0178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475038" indent="-182563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x-none" sz="3200" kern="0" dirty="0"/>
              <a:t>Closed-claims analysis</a:t>
            </a:r>
          </a:p>
          <a:p>
            <a:pPr lvl="1"/>
            <a:r>
              <a:rPr lang="en-US" altLang="x-none" sz="2400" kern="0" dirty="0"/>
              <a:t>77% of episodes = death or severe brain injury</a:t>
            </a:r>
          </a:p>
          <a:p>
            <a:pPr lvl="1"/>
            <a:r>
              <a:rPr lang="en-US" altLang="x-none" sz="2400" kern="0" dirty="0"/>
              <a:t>88% within 24 hours of anesthesia</a:t>
            </a:r>
          </a:p>
          <a:p>
            <a:r>
              <a:rPr lang="en-US" altLang="x-none" sz="3600" kern="0" dirty="0"/>
              <a:t>97% deemed preventable</a:t>
            </a:r>
          </a:p>
          <a:p>
            <a:pPr lvl="1"/>
            <a:r>
              <a:rPr lang="en-US" altLang="x-none" sz="2400" kern="0" dirty="0"/>
              <a:t>42% within 2 hours of last nursing check</a:t>
            </a:r>
          </a:p>
          <a:p>
            <a:r>
              <a:rPr lang="en-US" altLang="x-none" sz="3600" kern="0" dirty="0"/>
              <a:t>Potential causes</a:t>
            </a:r>
          </a:p>
          <a:p>
            <a:pPr lvl="1"/>
            <a:r>
              <a:rPr lang="en-US" altLang="x-none" sz="2400" kern="0" dirty="0"/>
              <a:t>Multiple prescribers</a:t>
            </a:r>
          </a:p>
          <a:p>
            <a:pPr lvl="1"/>
            <a:r>
              <a:rPr lang="en-US" altLang="x-none" sz="2400" kern="0" dirty="0"/>
              <a:t>Potentiating non-opioid sedatives</a:t>
            </a:r>
          </a:p>
          <a:p>
            <a:pPr lvl="1"/>
            <a:r>
              <a:rPr lang="en-US" altLang="x-none" sz="2400" kern="0" dirty="0"/>
              <a:t>Inadequate nursing assessment/response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22747" y="5574268"/>
            <a:ext cx="354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kern="0" dirty="0">
                <a:solidFill>
                  <a:srgbClr val="FFFF00"/>
                </a:solidFill>
                <a:latin typeface="Times" pitchFamily="2" charset="0"/>
              </a:rPr>
              <a:t>Lee et al, Anesthesiology 2015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B92A-55D4-F644-A2B8-4E5D41B3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PRODIGY-Identified Risk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CFB0-E660-A44E-8991-2F1BA29C3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790" y="1038488"/>
            <a:ext cx="10283080" cy="4908550"/>
          </a:xfrm>
        </p:spPr>
        <p:txBody>
          <a:bodyPr/>
          <a:lstStyle/>
          <a:p>
            <a:pPr marL="0" indent="0"/>
            <a:r>
              <a:rPr lang="en-US" sz="3200" dirty="0"/>
              <a:t>Cohort study</a:t>
            </a:r>
          </a:p>
          <a:p>
            <a:pPr marL="574675" lvl="1" indent="-165100">
              <a:buFont typeface="Arial" panose="020B0604020202020204" pitchFamily="34" charset="0"/>
              <a:buChar char="•"/>
            </a:pPr>
            <a:r>
              <a:rPr lang="en-US" sz="2400" dirty="0"/>
              <a:t>To validate risk prediction for respiratory depression</a:t>
            </a:r>
          </a:p>
          <a:p>
            <a:pPr marL="574675" lvl="1" indent="-165100">
              <a:buFont typeface="Arial" panose="020B0604020202020204" pitchFamily="34" charset="0"/>
              <a:buChar char="•"/>
            </a:pPr>
            <a:r>
              <a:rPr lang="en-US" sz="2400" dirty="0"/>
              <a:t>1335 patients receiving parenteral opioids</a:t>
            </a:r>
          </a:p>
          <a:p>
            <a:pPr marL="0" indent="0"/>
            <a:r>
              <a:rPr lang="en-US" sz="3200" dirty="0"/>
              <a:t>46% of patients experienced 1+ respiratory depression events</a:t>
            </a:r>
          </a:p>
          <a:p>
            <a:pPr marL="0" indent="0"/>
            <a:r>
              <a:rPr lang="en-US" sz="3200" dirty="0"/>
              <a:t>Predictive factors included: age ≥60, sex, opioid naivety, sleep disorders, and chronic heart failure</a:t>
            </a:r>
          </a:p>
          <a:p>
            <a:pPr marL="515938" lvl="1" indent="-1063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However, low sensitivity and specificity of predictive tool indicates poor individual risk prediction</a:t>
            </a:r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72F389A6-B106-6D41-8A67-9C71F0FC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146" y="5551342"/>
            <a:ext cx="3353948" cy="39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6181" tIns="57072" rIns="116181" bIns="57072">
            <a:spAutoFit/>
          </a:bodyPr>
          <a:lstStyle>
            <a:lvl1pPr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1pPr>
            <a:lvl2pPr marL="742950" indent="-28575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2pPr>
            <a:lvl3pPr marL="11430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3pPr>
            <a:lvl4pPr marL="16002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4pPr>
            <a:lvl5pPr marL="2057400" indent="-228600"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2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r"/>
            <a:r>
              <a:rPr lang="en-US" altLang="x-none" sz="1800" dirty="0">
                <a:solidFill>
                  <a:srgbClr val="FFFF00"/>
                </a:solidFill>
                <a:latin typeface="Times" charset="0"/>
              </a:rPr>
              <a:t>Khanna et al, A&amp;A 2020</a:t>
            </a:r>
          </a:p>
        </p:txBody>
      </p:sp>
    </p:spTree>
    <p:extLst>
      <p:ext uri="{BB962C8B-B14F-4D97-AF65-F5344CB8AC3E}">
        <p14:creationId xmlns:p14="http://schemas.microsoft.com/office/powerpoint/2010/main" val="3473305467"/>
      </p:ext>
    </p:extLst>
  </p:cSld>
  <p:clrMapOvr>
    <a:masterClrMapping/>
  </p:clrMapOvr>
  <p:transition spd="slow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2"/>
</p:tagLst>
</file>

<file path=ppt/theme/theme1.xml><?xml version="1.0" encoding="utf-8"?>
<a:theme xmlns:a="http://schemas.openxmlformats.org/drawingml/2006/main" name="untitled 3">
  <a:themeElements>
    <a:clrScheme name="">
      <a:dk1>
        <a:srgbClr val="FFFFFF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DADADA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untitled 3">
      <a:majorFont>
        <a:latin typeface="Arial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Helvetica" charset="0"/>
            <a:ea typeface="ＭＳ Ｐゴシック" charset="0"/>
          </a:defRPr>
        </a:defPPr>
      </a:lstStyle>
    </a:lnDef>
  </a:objectDefaults>
  <a:extraClrSchemeLst>
    <a:extraClrScheme>
      <a:clrScheme name="untitled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Sessler:Applications:Microsoft PowerPoint 4:Templates:On Screen &amp; 35mm Slides:dbllines.ppt - Double Lines</Template>
  <TotalTime>15518</TotalTime>
  <Pages>36</Pages>
  <Words>1521</Words>
  <Application>Microsoft Macintosh PowerPoint</Application>
  <PresentationFormat>Custom</PresentationFormat>
  <Paragraphs>209</Paragraphs>
  <Slides>26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3</vt:i4>
      </vt:variant>
    </vt:vector>
  </HeadingPairs>
  <TitlesOfParts>
    <vt:vector size="35" baseType="lpstr">
      <vt:lpstr>ＭＳ Ｐゴシック</vt:lpstr>
      <vt:lpstr>Arial</vt:lpstr>
      <vt:lpstr>Helvetica</vt:lpstr>
      <vt:lpstr>Palatino</vt:lpstr>
      <vt:lpstr>Times</vt:lpstr>
      <vt:lpstr>untitled 3</vt:lpstr>
      <vt:lpstr>PowerPoint Presentation</vt:lpstr>
      <vt:lpstr>Postoperative Respiratory Depression</vt:lpstr>
      <vt:lpstr>Voltaire, 1760</vt:lpstr>
      <vt:lpstr>Oliver Wendell Holmes, 1860</vt:lpstr>
      <vt:lpstr>Perioperative Mortality</vt:lpstr>
      <vt:lpstr>Causes of Perioperative Mortality</vt:lpstr>
      <vt:lpstr>Pathophysiology of PPCs</vt:lpstr>
      <vt:lpstr>PowerPoint Presentation</vt:lpstr>
      <vt:lpstr>PRODIGY-Identified Risk Factors</vt:lpstr>
      <vt:lpstr>PowerPoint Presentation</vt:lpstr>
      <vt:lpstr>PowerPoint Presentation</vt:lpstr>
      <vt:lpstr>PowerPoint Presentation</vt:lpstr>
      <vt:lpstr>PowerPoint Presentation</vt:lpstr>
      <vt:lpstr>Hypoxemic Episodes Are Not Detected</vt:lpstr>
      <vt:lpstr>PowerPoint Presentation</vt:lpstr>
      <vt:lpstr>PowerPoint Presentation</vt:lpstr>
      <vt:lpstr>Ineffective Treatments, Trial Results</vt:lpstr>
      <vt:lpstr>Sugammadex v. Neostigmine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Hour Thermoregulation</vt:lpstr>
      <vt:lpstr>Second Hour Thermoregulation</vt:lpstr>
      <vt:lpstr>One-Hour Grand Rounds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*Thermo Combined-20</dc:title>
  <dc:subject/>
  <dc:creator/>
  <cp:keywords/>
  <dc:description/>
  <cp:lastModifiedBy>Brian Locke</cp:lastModifiedBy>
  <cp:revision>600</cp:revision>
  <cp:lastPrinted>1999-05-19T10:22:01Z</cp:lastPrinted>
  <dcterms:created xsi:type="dcterms:W3CDTF">1998-02-10T17:49:20Z</dcterms:created>
  <dcterms:modified xsi:type="dcterms:W3CDTF">2024-05-06T16:49:15Z</dcterms:modified>
</cp:coreProperties>
</file>